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696" r:id="rId2"/>
    <p:sldId id="1018" r:id="rId3"/>
    <p:sldId id="1025" r:id="rId4"/>
    <p:sldId id="412" r:id="rId5"/>
    <p:sldId id="1056" r:id="rId6"/>
    <p:sldId id="1031" r:id="rId7"/>
    <p:sldId id="1026" r:id="rId8"/>
    <p:sldId id="1034" r:id="rId9"/>
    <p:sldId id="1033" r:id="rId10"/>
    <p:sldId id="1035" r:id="rId11"/>
    <p:sldId id="1058" r:id="rId12"/>
    <p:sldId id="1032" r:id="rId13"/>
    <p:sldId id="1037" r:id="rId14"/>
    <p:sldId id="420" r:id="rId15"/>
    <p:sldId id="1040" r:id="rId16"/>
    <p:sldId id="1041" r:id="rId17"/>
    <p:sldId id="1042" r:id="rId18"/>
    <p:sldId id="1050" r:id="rId19"/>
    <p:sldId id="1051" r:id="rId20"/>
    <p:sldId id="1043" r:id="rId21"/>
    <p:sldId id="1044" r:id="rId22"/>
    <p:sldId id="1045" r:id="rId23"/>
    <p:sldId id="1046" r:id="rId24"/>
    <p:sldId id="1047" r:id="rId25"/>
    <p:sldId id="1048" r:id="rId26"/>
    <p:sldId id="1049" r:id="rId27"/>
    <p:sldId id="1053" r:id="rId28"/>
    <p:sldId id="1054" r:id="rId29"/>
    <p:sldId id="1055" r:id="rId30"/>
    <p:sldId id="1038" r:id="rId31"/>
    <p:sldId id="1036" r:id="rId32"/>
    <p:sldId id="1060" r:id="rId33"/>
    <p:sldId id="1061" r:id="rId34"/>
    <p:sldId id="1028" r:id="rId35"/>
    <p:sldId id="1057" r:id="rId36"/>
    <p:sldId id="1027" r:id="rId37"/>
    <p:sldId id="1059" r:id="rId38"/>
    <p:sldId id="1067" r:id="rId39"/>
    <p:sldId id="1029" r:id="rId40"/>
    <p:sldId id="421" r:id="rId41"/>
    <p:sldId id="1068" r:id="rId42"/>
    <p:sldId id="1069" r:id="rId43"/>
    <p:sldId id="1070" r:id="rId44"/>
    <p:sldId id="1062" r:id="rId45"/>
    <p:sldId id="1063" r:id="rId46"/>
    <p:sldId id="1064" r:id="rId47"/>
    <p:sldId id="1072" r:id="rId48"/>
    <p:sldId id="1065" r:id="rId49"/>
    <p:sldId id="1066" r:id="rId50"/>
    <p:sldId id="1003" r:id="rId51"/>
  </p:sldIdLst>
  <p:sldSz cx="12192000" cy="6858000"/>
  <p:notesSz cx="6811963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0000"/>
    <a:srgbClr val="0066CC"/>
    <a:srgbClr val="0070C0"/>
    <a:srgbClr val="DFF1F2"/>
    <a:srgbClr val="A3D6D9"/>
    <a:srgbClr val="004586"/>
    <a:srgbClr val="1C2948"/>
    <a:srgbClr val="FBBCA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 autoAdjust="0"/>
    <p:restoredTop sz="77415" autoAdjust="0"/>
  </p:normalViewPr>
  <p:slideViewPr>
    <p:cSldViewPr snapToGrid="0">
      <p:cViewPr varScale="1">
        <p:scale>
          <a:sx n="97" d="100"/>
          <a:sy n="97" d="100"/>
        </p:scale>
        <p:origin x="1336" y="200"/>
      </p:cViewPr>
      <p:guideLst>
        <p:guide orient="horz" pos="2266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Yunlong" userId="69e9b521-8a0c-4562-82b2-926bdb63c646" providerId="ADAL" clId="{01F79076-92A5-6340-A075-8C992C32753A}"/>
    <pc:docChg chg="custSel modSld">
      <pc:chgData name="YuYunlong" userId="69e9b521-8a0c-4562-82b2-926bdb63c646" providerId="ADAL" clId="{01F79076-92A5-6340-A075-8C992C32753A}" dt="2023-07-04T12:18:25.099" v="2" actId="478"/>
      <pc:docMkLst>
        <pc:docMk/>
      </pc:docMkLst>
      <pc:sldChg chg="delSp mod">
        <pc:chgData name="YuYunlong" userId="69e9b521-8a0c-4562-82b2-926bdb63c646" providerId="ADAL" clId="{01F79076-92A5-6340-A075-8C992C32753A}" dt="2023-07-04T12:18:25.099" v="2" actId="478"/>
        <pc:sldMkLst>
          <pc:docMk/>
          <pc:sldMk cId="0" sldId="696"/>
        </pc:sldMkLst>
        <pc:spChg chg="del">
          <ac:chgData name="YuYunlong" userId="69e9b521-8a0c-4562-82b2-926bdb63c646" providerId="ADAL" clId="{01F79076-92A5-6340-A075-8C992C32753A}" dt="2023-07-04T12:18:25.099" v="2" actId="478"/>
          <ac:spMkLst>
            <pc:docMk/>
            <pc:sldMk cId="0" sldId="696"/>
            <ac:spMk id="7" creationId="{6539A5E3-561A-BC46-806C-A63427CF0DAB}"/>
          </ac:spMkLst>
        </pc:spChg>
        <pc:spChg chg="del">
          <ac:chgData name="YuYunlong" userId="69e9b521-8a0c-4562-82b2-926bdb63c646" providerId="ADAL" clId="{01F79076-92A5-6340-A075-8C992C32753A}" dt="2023-07-04T12:18:23.556" v="1" actId="478"/>
          <ac:spMkLst>
            <pc:docMk/>
            <pc:sldMk cId="0" sldId="696"/>
            <ac:spMk id="9230" creationId="{00000000-0000-0000-0000-000000000000}"/>
          </ac:spMkLst>
        </pc:spChg>
        <pc:picChg chg="del">
          <ac:chgData name="YuYunlong" userId="69e9b521-8a0c-4562-82b2-926bdb63c646" providerId="ADAL" clId="{01F79076-92A5-6340-A075-8C992C32753A}" dt="2023-07-04T12:18:22.376" v="0" actId="478"/>
          <ac:picMkLst>
            <pc:docMk/>
            <pc:sldMk cId="0" sldId="696"/>
            <ac:picMk id="5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4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9756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7458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7378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6488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65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016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3765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7734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4749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434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0522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8003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5970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旋转变换的目的是为了使得</a:t>
            </a:r>
            <a:r>
              <a:rPr lang="en-US" altLang="zh-CN" sz="1200" dirty="0"/>
              <a:t>n</a:t>
            </a:r>
            <a:r>
              <a:rPr lang="zh-CN" altLang="en-US" sz="1200" dirty="0"/>
              <a:t>个样品点在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轴方向上的离散程度最大，即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的方差最大。变量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代表了原始数据的绝大 部分信息，在研究某问题时，即使不考虑变量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2</a:t>
            </a:r>
            <a:r>
              <a:rPr lang="zh-CN" altLang="en-US" sz="1200" dirty="0"/>
              <a:t>也无损大局。经过上述旋转变换原始数据的大部分信息集中到</a:t>
            </a:r>
            <a:r>
              <a:rPr lang="en-US" altLang="zh-CN" sz="1200" dirty="0"/>
              <a:t>F</a:t>
            </a:r>
            <a:r>
              <a:rPr lang="en-US" altLang="zh-CN" sz="1200" baseline="-25000" dirty="0"/>
              <a:t>l</a:t>
            </a:r>
            <a:r>
              <a:rPr lang="zh-CN" altLang="en-US" sz="1200" dirty="0"/>
              <a:t>轴上，对数据中包含的信息起到了浓缩作用。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0062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672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https://www.jianshu.com/p/a3f971f6bb2d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766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https://www.jianshu.com/p/a3f971f6bb2d</a:t>
            </a:r>
          </a:p>
          <a:p>
            <a:r>
              <a:rPr lang="en-US" altLang="zh-CN" dirty="0"/>
              <a:t>http://blog.codinglabs.org/articles/pca-tutorial.html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760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PCA本质上是将方差最大的方向作为主要特征，并且在各个正交方向上将数据“离相关”，也就是让它们在不同的正交方向上没有相关性。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因此，PCA也存在一些限制，例如它可以很好地解除线性相关，但是对于高阶相关性就没有办法了。对于存在高阶相关性的数据，可以考虑Kernel PCA,通过Kernel将非线性相关转化为线性相关。另外，PCA假设数据各特征分布在正交方向上，如果在非正交方向上存在几个方差较大的方向，PCA的效果就大打折扣。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PCA是一种无参数技术，也就是说面对同样的数据，如果不考虑清晰，谁来做结果都一样，没有主观参数的介入，所以PCA便于通用实现，但是本身没有个性化的优化。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r>
              <a:rPr lang="en-US" altLang="zh-CN" dirty="0"/>
              <a:t>https://blog.csdn.net/yimixgg/article/details/82905001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673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020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85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降维</a:t>
            </a:r>
            <a:r>
              <a:rPr lang="en-US" altLang="zh-CN" sz="1200" dirty="0"/>
              <a:t>(Dimensionality Reduction)</a:t>
            </a:r>
            <a:r>
              <a:rPr lang="zh-CN" altLang="en-US" sz="1200" dirty="0"/>
              <a:t>是将训练数据中的样本</a:t>
            </a:r>
            <a:r>
              <a:rPr lang="en-US" altLang="zh-CN" sz="1200" dirty="0"/>
              <a:t>(</a:t>
            </a:r>
            <a:r>
              <a:rPr lang="zh-CN" altLang="en-US" sz="1200" dirty="0"/>
              <a:t>实例</a:t>
            </a:r>
            <a:r>
              <a:rPr lang="en-US" altLang="zh-CN" sz="1200" dirty="0"/>
              <a:t>)</a:t>
            </a:r>
            <a:r>
              <a:rPr lang="zh-CN" altLang="en-US" sz="1200" dirty="0"/>
              <a:t>从高维空间转换到低维空间</a:t>
            </a:r>
            <a:r>
              <a:rPr lang="zh-CN" altLang="en-US" sz="1200" b="0" i="0" dirty="0">
                <a:effectLst/>
                <a:latin typeface="-apple-system"/>
              </a:rPr>
              <a:t>，该过程与信息论中有损压缩概念密切相关。同时要明白的，</a:t>
            </a:r>
            <a:r>
              <a:rPr lang="zh-CN" altLang="en-US" sz="1200" b="1" i="0" dirty="0">
                <a:effectLst/>
                <a:latin typeface="-apple-system"/>
              </a:rPr>
              <a:t>不存在完全无损的降维。</a:t>
            </a:r>
            <a:br>
              <a:rPr lang="zh-CN" altLang="en-US" sz="1200" dirty="0"/>
            </a:br>
            <a:r>
              <a:rPr lang="zh-CN" altLang="en-US" sz="1200" b="0" i="0" dirty="0">
                <a:effectLst/>
                <a:latin typeface="-apple-system"/>
              </a:rPr>
              <a:t>有很多种算法可以完成对原始数据的降维，在这些方法中，降维是通过对原始数据的线性变换实现的。</a:t>
            </a:r>
            <a:endParaRPr lang="en-US" altLang="zh-CN" sz="1200" b="0" i="0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i="0" dirty="0">
                <a:effectLst/>
                <a:latin typeface="-apple-system"/>
              </a:rPr>
              <a:t>如果原始数据是 </a:t>
            </a:r>
            <a:r>
              <a:rPr lang="en-US" altLang="zh-CN" sz="1200" b="0" i="0" dirty="0">
                <a:effectLst/>
                <a:latin typeface="-apple-system"/>
              </a:rPr>
              <a:t>d </a:t>
            </a:r>
            <a:r>
              <a:rPr lang="zh-CN" altLang="en-US" sz="1200" b="0" i="0" dirty="0">
                <a:effectLst/>
                <a:latin typeface="-apple-system"/>
              </a:rPr>
              <a:t>维的，我们想将其约简到 </a:t>
            </a:r>
            <a:r>
              <a:rPr lang="en-US" altLang="zh-CN" sz="1200" b="0" i="0" dirty="0">
                <a:effectLst/>
                <a:latin typeface="-apple-system"/>
              </a:rPr>
              <a:t>n </a:t>
            </a:r>
            <a:r>
              <a:rPr lang="zh-CN" altLang="en-US" sz="1200" b="0" i="0" dirty="0">
                <a:effectLst/>
                <a:latin typeface="-apple-system"/>
              </a:rPr>
              <a:t>维（</a:t>
            </a:r>
            <a:r>
              <a:rPr lang="en-US" altLang="zh-CN" sz="1200" b="0" i="0" dirty="0">
                <a:effectLst/>
                <a:latin typeface="-apple-system"/>
              </a:rPr>
              <a:t>n &lt; d</a:t>
            </a:r>
            <a:r>
              <a:rPr lang="zh-CN" altLang="en-US" sz="1200" b="0" i="0" dirty="0">
                <a:effectLst/>
                <a:latin typeface="-apple-system"/>
              </a:rPr>
              <a:t>），则需要找到一个矩阵使得映射。选择 </a:t>
            </a:r>
            <a:r>
              <a:rPr lang="en-US" altLang="zh-CN" sz="1200" b="0" i="0" dirty="0">
                <a:effectLst/>
                <a:latin typeface="-apple-system"/>
              </a:rPr>
              <a:t>W </a:t>
            </a:r>
            <a:r>
              <a:rPr lang="zh-CN" altLang="en-US" sz="1200" b="0" i="0" dirty="0">
                <a:effectLst/>
                <a:latin typeface="-apple-system"/>
              </a:rPr>
              <a:t>的一个最自然的选择的是在降维的同时那能够复原原始的数据 </a:t>
            </a:r>
            <a:r>
              <a:rPr lang="en-US" altLang="zh-CN" sz="1200" b="0" i="0" dirty="0">
                <a:effectLst/>
                <a:latin typeface="-apple-system"/>
              </a:rPr>
              <a:t>x</a:t>
            </a:r>
            <a:r>
              <a:rPr lang="zh-CN" altLang="en-US" sz="1200" b="0" i="0" dirty="0">
                <a:effectLst/>
                <a:latin typeface="-apple-system"/>
              </a:rPr>
              <a:t>，但通常这是不可能，</a:t>
            </a:r>
            <a:r>
              <a:rPr lang="zh-CN" altLang="en-US" sz="1200" b="1" i="0" dirty="0">
                <a:effectLst/>
                <a:latin typeface="-apple-system"/>
              </a:rPr>
              <a:t>区别只是损失多少的问题</a:t>
            </a:r>
            <a:r>
              <a:rPr lang="zh-CN" altLang="en-US" sz="1200" b="0" i="0" dirty="0">
                <a:effectLst/>
                <a:latin typeface="-apple-system"/>
              </a:rPr>
              <a:t>。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1748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将高维数据向低维数据映射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006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9883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919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1.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矩阵求解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如果我们将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的转置做矩阵乘法，那么会得到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的一个方阵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。既然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是方阵，那么我们就可以进行特征分解，得到的特征值和特征向量满足下式：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lang="en-US" altLang="zh-CN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𝐴</m:t>
                      </m:r>
                      <m:sSup>
                        <m:sSup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这样我们就可以得到矩阵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个特征值和对应的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𝑢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了。将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，就是我们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𝑆𝑉𝐷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公式里面的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矩阵了。一般我们将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中的每个特征向量叫做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的左奇异向量。</a:t>
                </a:r>
              </a:p>
              <a:p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注意：由于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)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𝑈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𝑉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𝐼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。可以看出的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特征向量组成的的确就是我们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SVD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1.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𝑈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矩阵求解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如果我们将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𝐴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和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𝐴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的转置做矩阵乘法，那么会得到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𝑚×𝑚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的一个方阵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。既然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是方阵，那么我们就可以进行特征分解，得到的特征值和特征向量满足下式：</a:t>
                </a:r>
              </a:p>
              <a:p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(𝐴𝐴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𝑇)𝑢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𝑖=𝜆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𝑖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𝑢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𝑖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这样我们就可以得到矩阵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𝑚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个特征值和对应的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𝑚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个特征向量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𝑢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了。将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的所有特征向量组成一个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𝑚×𝑚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的矩阵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𝑈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，就是我们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𝑆𝑉𝐷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公式里面的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𝑈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矩阵了。一般我们将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𝑈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中的每个特征向量叫做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𝐴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的左奇异向量。</a:t>
                </a:r>
              </a:p>
              <a:p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注意：由于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𝑇=(𝑈𝛴𝑉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𝑇)(𝑈𝛴𝑉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)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𝑇=𝑈(𝛴𝛴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𝑇)𝑈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上式证明使用了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𝑉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 𝑉=𝐼,𝛴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𝑇=𝛴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。可以看出的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特征向量组成的的确就是我们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SVD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𝑈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795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1.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矩阵求解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如果我们将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的转置做矩阵乘法，那么会得到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的一个方阵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。既然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是方阵，那么我们就可以进行特征分解，得到的特征值和特征向量满足下式：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lang="en-US" altLang="zh-CN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𝐴</m:t>
                      </m:r>
                      <m:sSup>
                        <m:sSup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这样我们就可以得到矩阵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个特征值和对应的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𝑢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了。将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×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𝑚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，就是我们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𝑆𝑉𝐷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公式里面的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矩阵了。一般我们将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中的每个特征向量叫做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的左奇异向量。</a:t>
                </a:r>
              </a:p>
              <a:p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注意：由于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)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𝑈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𝑉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𝐼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𝛴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。可以看出的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𝐴</m:t>
                    </m:r>
                    <m:sSup>
                      <m:sSup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特征向量组成的的确就是我们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SVD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 </a:t>
                </a:r>
                <a14:m>
                  <m:oMath xmlns:m="http://schemas.openxmlformats.org/officeDocument/2006/math"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𝑈</m:t>
                    </m:r>
                  </m:oMath>
                </a14:m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1.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𝑈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矩阵求解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如果我们将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𝐴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和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𝐴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的转置做矩阵乘法，那么会得到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𝑚×𝑚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的一个方阵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。既然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是方阵，那么我们就可以进行特征分解，得到的特征值和特征向量满足下式：</a:t>
                </a:r>
              </a:p>
              <a:p>
                <a:pPr/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(𝐴𝐴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𝑇)𝑢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𝑖=𝜆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𝑖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𝑢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_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𝑖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这样我们就可以得到矩阵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𝑚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个特征值和对应的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𝑚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个特征向量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𝑢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了。将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的所有特征向量组成一个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𝑚×𝑚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的矩阵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𝑈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，就是我们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𝑆𝑉𝐷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公式里面的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𝑈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矩阵了。一般我们将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𝑈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中的每个特征向量叫做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𝐴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的左奇异向量。</a:t>
                </a:r>
              </a:p>
              <a:p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注意：由于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𝑇=(𝑈𝛴𝑉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𝑇)(𝑈𝛴𝑉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)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𝑇=𝑈(𝛴𝛴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𝑇)𝑈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上式证明使用了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𝑉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 𝑉=𝐼,𝛴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𝑇=𝛴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。可以看出的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𝐴𝐴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^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𝑇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特征向量组成的的确就是我们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SVD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中的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rPr>
                  <a:t>𝑈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矩阵。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608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54C05-12C6-4ED5-8C42-25DA65BDDB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060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69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6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</a:t>
            </a:r>
            <a:r>
              <a:rPr lang="en-US" altLang="zh-CN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6091556-2F90-4B03-9D36-A6E5D1A93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B909E5-5184-4BAD-8B95-F37191D55B3E}"/>
              </a:ext>
            </a:extLst>
          </p:cNvPr>
          <p:cNvSpPr txBox="1"/>
          <p:nvPr/>
        </p:nvSpPr>
        <p:spPr>
          <a:xfrm>
            <a:off x="668338" y="1609999"/>
            <a:ext cx="529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数据可视化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A48B5C-CAB0-4141-8925-384DBF23308C}"/>
              </a:ext>
            </a:extLst>
          </p:cNvPr>
          <p:cNvSpPr txBox="1"/>
          <p:nvPr/>
        </p:nvSpPr>
        <p:spPr>
          <a:xfrm>
            <a:off x="668337" y="2320548"/>
            <a:ext cx="10453437" cy="3911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zh-CN" b="1" i="0" dirty="0">
                <a:effectLst/>
                <a:latin typeface="+mj-ea"/>
                <a:ea typeface="+mj-ea"/>
              </a:rPr>
              <a:t>t-distributed Stochastic Neighbor Embedding(t-SNE)</a:t>
            </a:r>
            <a:endParaRPr lang="zh-CN" altLang="en-US" b="0" i="0" dirty="0">
              <a:effectLst/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t-SNE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TSNE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）将数据点之间的相似度转换为概率。原始空间中的相似度由高斯联合概率表示，嵌入空间的相似度由“学生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分布”表示。</a:t>
            </a:r>
          </a:p>
          <a:p>
            <a:pPr algn="just" fontAlgn="base">
              <a:lnSpc>
                <a:spcPct val="150000"/>
              </a:lnSpc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虽然</a:t>
            </a:r>
            <a:r>
              <a:rPr lang="en-US" altLang="zh-CN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Isomap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LLE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variants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等数据降维和可视化方法，更适合展开单个连续的低维的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manifold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。但如果要准确的可视化样本间的相似度关系，如对于下图所示的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曲线（不同颜色的图像表示不同类别的数据），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t-SNE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表现更好。因为</a:t>
            </a:r>
            <a:r>
              <a:rPr lang="en-US" altLang="zh-CN" b="1" i="0" dirty="0">
                <a:effectLst/>
                <a:latin typeface="inherit"/>
                <a:ea typeface="Microsoft YaHei" panose="020B0503020204020204" pitchFamily="34" charset="-122"/>
              </a:rPr>
              <a:t>t-SNE</a:t>
            </a:r>
            <a:r>
              <a:rPr lang="zh-CN" altLang="en-US" b="1" i="0" dirty="0">
                <a:effectLst/>
                <a:latin typeface="inherit"/>
                <a:ea typeface="Microsoft YaHei" panose="020B0503020204020204" pitchFamily="34" charset="-122"/>
              </a:rPr>
              <a:t>主要是关注数据的局部结构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1321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6091556-2F90-4B03-9D36-A6E5D1A93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C680F9-37B3-4552-B4F8-6867449DBC70}"/>
              </a:ext>
            </a:extLst>
          </p:cNvPr>
          <p:cNvSpPr txBox="1"/>
          <p:nvPr/>
        </p:nvSpPr>
        <p:spPr>
          <a:xfrm>
            <a:off x="668338" y="1491916"/>
            <a:ext cx="342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降维的优缺点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B0C218-13B6-442A-AE68-B46058B899F0}"/>
              </a:ext>
            </a:extLst>
          </p:cNvPr>
          <p:cNvSpPr txBox="1"/>
          <p:nvPr/>
        </p:nvSpPr>
        <p:spPr>
          <a:xfrm>
            <a:off x="668338" y="2015136"/>
            <a:ext cx="10412341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降维的优点：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通过减少特征的维数，数据集存储所需的空间也相应减少，减少了特征维数所需的计算训练时间；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数据集特征的降维有助于快速可视化数据；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通过处理多重共线性消除冗余特征。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降维的缺点：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由于降维可能会丢失一些数据；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在主成分分析</a:t>
            </a:r>
            <a:r>
              <a:rPr lang="en-US" altLang="zh-CN" sz="2000" dirty="0"/>
              <a:t>(PCA)</a:t>
            </a:r>
            <a:r>
              <a:rPr lang="zh-CN" altLang="en-US" sz="2000" dirty="0"/>
              <a:t>降维技术中，有时需要考虑多少主成分是难以确定的，往往使用经验法则</a:t>
            </a:r>
          </a:p>
        </p:txBody>
      </p:sp>
    </p:spTree>
    <p:extLst>
      <p:ext uri="{BB962C8B-B14F-4D97-AF65-F5344CB8AC3E}">
        <p14:creationId xmlns:p14="http://schemas.microsoft.com/office/powerpoint/2010/main" val="264067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640987"/>
            <a:ext cx="5499383" cy="35498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0"/>
          <a:stretch/>
        </p:blipFill>
        <p:spPr>
          <a:xfrm>
            <a:off x="5807358" y="1354535"/>
            <a:ext cx="6014396" cy="476889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6091556-2F90-4B03-9D36-A6E5D1A93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</p:spTree>
    <p:extLst>
      <p:ext uri="{BB962C8B-B14F-4D97-AF65-F5344CB8AC3E}">
        <p14:creationId xmlns:p14="http://schemas.microsoft.com/office/powerpoint/2010/main" val="399305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550681" y="2702861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降维概述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34976B8-7A38-472D-94BE-542FAB06E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SVD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奇异值分解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857A29F-8E67-4784-A86C-F9D828C50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64894"/>
            <a:ext cx="46409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PCA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主成分分析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423724"/>
      </p:ext>
    </p:extLst>
  </p:cSld>
  <p:clrMapOvr>
    <a:masterClrMapping/>
  </p:clrMapOvr>
  <p:transition advTm="8005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32689-71F0-4BF5-A5F2-752F6332FC08}"/>
              </a:ext>
            </a:extLst>
          </p:cNvPr>
          <p:cNvSpPr txBox="1"/>
          <p:nvPr/>
        </p:nvSpPr>
        <p:spPr>
          <a:xfrm>
            <a:off x="765175" y="1529426"/>
            <a:ext cx="9907514" cy="2242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奇异值分解</a:t>
            </a:r>
            <a:r>
              <a:rPr lang="en-US" altLang="zh-CN" b="1" dirty="0"/>
              <a:t> (Singular Value Decomposition</a:t>
            </a:r>
            <a:r>
              <a:rPr lang="zh-CN" altLang="en-US" b="1" dirty="0"/>
              <a:t>，以下简称 </a:t>
            </a:r>
            <a:r>
              <a:rPr lang="en-US" altLang="zh-CN" b="1" dirty="0"/>
              <a:t>SVD)</a:t>
            </a:r>
            <a:r>
              <a:rPr lang="zh-CN" altLang="en-US" dirty="0"/>
              <a:t>是在机器学习领域广泛应用的算法，它不光可以用于降维算法中的特征分解，还可以用于推荐系统，以及自然语言处理等领域。是很多机器学习算法的基石。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F1056F8-F5FA-409C-9ED7-2F499363A9EA}"/>
                  </a:ext>
                </a:extLst>
              </p:cNvPr>
              <p:cNvSpPr txBox="1"/>
              <p:nvPr/>
            </p:nvSpPr>
            <p:spPr>
              <a:xfrm>
                <a:off x="765175" y="3688696"/>
                <a:ext cx="10507736" cy="2243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latin typeface="+mj-ea"/>
                    <a:ea typeface="+mj-ea"/>
                  </a:rPr>
                  <a:t>SVD</a:t>
                </a:r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可以将一个</a:t>
                </a:r>
                <a:r>
                  <a:rPr lang="zh-CN" altLang="zh-CN" sz="240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分解为三个矩阵的乘积</a:t>
                </a:r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一个正交矩阵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(orthogonal matrix)，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一个对角矩阵</a:t>
                </a:r>
                <a14:m>
                  <m:oMath xmlns:m="http://schemas.openxmlformats.org/officeDocument/2006/math">
                    <m:r>
                      <a:rPr lang="en-US" altLang="zh-CN" sz="2400" i="1" spc="4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(diagonal matrix)，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一个正交矩阵</a:t>
                </a:r>
                <a14:m>
                  <m:oMath xmlns:m="http://schemas.openxmlformats.org/officeDocument/2006/math">
                    <m:r>
                      <a:rPr lang="en-US" altLang="zh-CN" sz="2400" i="1" spc="4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spc="40" dirty="0" err="1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的转置</a:t>
                </a:r>
                <a:r>
                  <a:rPr lang="en-US" altLang="zh-CN" sz="2400" spc="40" dirty="0">
                    <a:solidFill>
                      <a:schemeClr val="tx1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 </a:t>
                </a:r>
                <a:endParaRPr lang="zh-CN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F1056F8-F5FA-409C-9ED7-2F499363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3688696"/>
                <a:ext cx="10507736" cy="2243050"/>
              </a:xfrm>
              <a:prstGeom prst="rect">
                <a:avLst/>
              </a:prstGeom>
              <a:blipFill>
                <a:blip r:embed="rId2"/>
                <a:stretch>
                  <a:fillRect l="-929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190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24C802F-9C9E-439F-9D42-A7598BE94C03}"/>
                  </a:ext>
                </a:extLst>
              </p:cNvPr>
              <p:cNvSpPr txBox="1"/>
              <p:nvPr/>
            </p:nvSpPr>
            <p:spPr>
              <a:xfrm>
                <a:off x="668338" y="1374464"/>
                <a:ext cx="11029070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假设矩阵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是一个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的矩阵，通过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SVD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是对矩阵进行分解，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那么我们定义矩阵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为：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24C802F-9C9E-439F-9D42-A7598BE9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74464"/>
                <a:ext cx="11029070" cy="1661993"/>
              </a:xfrm>
              <a:prstGeom prst="rect">
                <a:avLst/>
              </a:prstGeom>
              <a:blipFill>
                <a:blip r:embed="rId3"/>
                <a:stretch>
                  <a:fillRect l="-884" t="-2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D7712EF4-2AC1-4E2C-BBF5-CB561A575E5A}"/>
              </a:ext>
            </a:extLst>
          </p:cNvPr>
          <p:cNvGrpSpPr/>
          <p:nvPr/>
        </p:nvGrpSpPr>
        <p:grpSpPr>
          <a:xfrm>
            <a:off x="2129358" y="3424232"/>
            <a:ext cx="6478684" cy="2773201"/>
            <a:chOff x="2129358" y="3424232"/>
            <a:chExt cx="6478684" cy="2773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Google Shape;3543;p58">
                  <a:extLst>
                    <a:ext uri="{FF2B5EF4-FFF2-40B4-BE49-F238E27FC236}">
                      <a16:creationId xmlns:a16="http://schemas.microsoft.com/office/drawing/2014/main" id="{939EE7EB-8E69-4A15-92CD-124CB3C25C98}"/>
                    </a:ext>
                  </a:extLst>
                </p:cNvPr>
                <p:cNvSpPr/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6" name="Google Shape;3543;p58">
                  <a:extLst>
                    <a:ext uri="{FF2B5EF4-FFF2-40B4-BE49-F238E27FC236}">
                      <a16:creationId xmlns:a16="http://schemas.microsoft.com/office/drawing/2014/main" id="{939EE7EB-8E69-4A15-92CD-124CB3C25C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Google Shape;3544;p58">
                  <a:extLst>
                    <a:ext uri="{FF2B5EF4-FFF2-40B4-BE49-F238E27FC236}">
                      <a16:creationId xmlns:a16="http://schemas.microsoft.com/office/drawing/2014/main" id="{706D1348-47FC-4335-965A-D087CC594D8E}"/>
                    </a:ext>
                  </a:extLst>
                </p:cNvPr>
                <p:cNvSpPr/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2400" i="1" smtClean="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7" name="Google Shape;3544;p58">
                  <a:extLst>
                    <a:ext uri="{FF2B5EF4-FFF2-40B4-BE49-F238E27FC236}">
                      <a16:creationId xmlns:a16="http://schemas.microsoft.com/office/drawing/2014/main" id="{706D1348-47FC-4335-965A-D087CC594D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Google Shape;3545;p58">
                  <a:extLst>
                    <a:ext uri="{FF2B5EF4-FFF2-40B4-BE49-F238E27FC236}">
                      <a16:creationId xmlns:a16="http://schemas.microsoft.com/office/drawing/2014/main" id="{C4B3FEF7-6EF2-468C-83EF-22513B2B38DC}"/>
                    </a:ext>
                  </a:extLst>
                </p:cNvPr>
                <p:cNvSpPr/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solidFill>
                  <a:srgbClr val="B6D7A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𝛴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" name="Google Shape;3545;p58">
                  <a:extLst>
                    <a:ext uri="{FF2B5EF4-FFF2-40B4-BE49-F238E27FC236}">
                      <a16:creationId xmlns:a16="http://schemas.microsoft.com/office/drawing/2014/main" id="{C4B3FEF7-6EF2-468C-83EF-22513B2B38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Google Shape;3546;p58">
                  <a:extLst>
                    <a:ext uri="{FF2B5EF4-FFF2-40B4-BE49-F238E27FC236}">
                      <a16:creationId xmlns:a16="http://schemas.microsoft.com/office/drawing/2014/main" id="{44DC6D72-DE3F-44F4-BB9B-35EAD73403DD}"/>
                    </a:ext>
                  </a:extLst>
                </p:cNvPr>
                <p:cNvSpPr/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𝑈</m:t>
                        </m:r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9" name="Google Shape;3546;p58">
                  <a:extLst>
                    <a:ext uri="{FF2B5EF4-FFF2-40B4-BE49-F238E27FC236}">
                      <a16:creationId xmlns:a16="http://schemas.microsoft.com/office/drawing/2014/main" id="{44DC6D72-DE3F-44F4-BB9B-35EAD7340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7A788DD-B372-4BAF-B06B-4DE3D056026C}"/>
                    </a:ext>
                  </a:extLst>
                </p:cNvPr>
                <p:cNvSpPr txBox="1"/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7A788DD-B372-4BAF-B06B-4DE3D0560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4FD8EBB-4E81-443A-9E25-C661C5EDF063}"/>
                    </a:ext>
                  </a:extLst>
                </p:cNvPr>
                <p:cNvSpPr txBox="1"/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4FD8EBB-4E81-443A-9E25-C661C5EDF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B5ECF64-EAAB-42BB-A9D6-94B83BA3E2FC}"/>
                    </a:ext>
                  </a:extLst>
                </p:cNvPr>
                <p:cNvSpPr txBox="1"/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B5ECF64-EAAB-42BB-A9D6-94B83BA3E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F1450F4-C4A5-42FC-94F4-19A9EBCEDA2B}"/>
                    </a:ext>
                  </a:extLst>
                </p:cNvPr>
                <p:cNvSpPr txBox="1"/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F1450F4-C4A5-42FC-94F4-19A9EBCED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CBABDAE-D04E-4521-9692-125D4F9EE47F}"/>
                </a:ext>
              </a:extLst>
            </p:cNvPr>
            <p:cNvCxnSpPr/>
            <p:nvPr/>
          </p:nvCxnSpPr>
          <p:spPr>
            <a:xfrm>
              <a:off x="3301218" y="49002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01B135B-FD77-4F84-A75C-BC4DD7B3467D}"/>
                </a:ext>
              </a:extLst>
            </p:cNvPr>
            <p:cNvCxnSpPr/>
            <p:nvPr/>
          </p:nvCxnSpPr>
          <p:spPr>
            <a:xfrm>
              <a:off x="3301218" y="50526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BBF6AD5-08EF-4595-8FFD-F7933D866D14}"/>
                </a:ext>
              </a:extLst>
            </p:cNvPr>
            <p:cNvCxnSpPr/>
            <p:nvPr/>
          </p:nvCxnSpPr>
          <p:spPr>
            <a:xfrm>
              <a:off x="6232711" y="3966415"/>
              <a:ext cx="541383" cy="624342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F9E85BD-DF7F-4294-A4BD-87BF1690607B}"/>
                </a:ext>
              </a:extLst>
            </p:cNvPr>
            <p:cNvCxnSpPr/>
            <p:nvPr/>
          </p:nvCxnSpPr>
          <p:spPr>
            <a:xfrm flipH="1">
              <a:off x="6232711" y="4590757"/>
              <a:ext cx="54138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36F2447-DEBA-41FD-9D11-99F67A836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4094" y="3966415"/>
              <a:ext cx="0" cy="62434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Google Shape;1444;p42">
              <a:extLst>
                <a:ext uri="{FF2B5EF4-FFF2-40B4-BE49-F238E27FC236}">
                  <a16:creationId xmlns:a16="http://schemas.microsoft.com/office/drawing/2014/main" id="{096819F4-12D3-4034-A10A-0B083A3E3D8B}"/>
                </a:ext>
              </a:extLst>
            </p:cNvPr>
            <p:cNvSpPr/>
            <p:nvPr/>
          </p:nvSpPr>
          <p:spPr>
            <a:xfrm>
              <a:off x="6459475" y="4226949"/>
              <a:ext cx="87855" cy="93702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E7F9654A-04C1-4ECD-A09E-EA3D8B2DFB2C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6503403" y="3718560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B5D44BB-3DA0-4931-9323-7E532BD635C7}"/>
                    </a:ext>
                  </a:extLst>
                </p:cNvPr>
                <p:cNvSpPr txBox="1"/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B5D44BB-3DA0-4931-9323-7E532BD635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C90E4A1-97D8-4CEC-8E38-EC89DA8FB441}"/>
                    </a:ext>
                  </a:extLst>
                </p:cNvPr>
                <p:cNvSpPr txBox="1"/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C90E4A1-97D8-4CEC-8E38-EC89DA8FB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3E95B90-D2BF-4759-9DFB-59B68ABB07F2}"/>
                </a:ext>
              </a:extLst>
            </p:cNvPr>
            <p:cNvSpPr txBox="1"/>
            <p:nvPr/>
          </p:nvSpPr>
          <p:spPr>
            <a:xfrm>
              <a:off x="6151732" y="3424232"/>
              <a:ext cx="791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奇异值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7176C21-2430-45AD-BF5F-0D900D780E63}"/>
                  </a:ext>
                </a:extLst>
              </p:cNvPr>
              <p:cNvSpPr txBox="1"/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7176C21-2430-45AD-BF5F-0D900D78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AD36444-4BDB-4C33-BD9E-E1B7E68A8B24}"/>
                  </a:ext>
                </a:extLst>
              </p:cNvPr>
              <p:cNvSpPr txBox="1"/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AD36444-4BDB-4C33-BD9E-E1B7E68A8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43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3B35F8-46EF-43EC-BF1D-892700C327BD}"/>
              </a:ext>
            </a:extLst>
          </p:cNvPr>
          <p:cNvSpPr txBox="1"/>
          <p:nvPr/>
        </p:nvSpPr>
        <p:spPr>
          <a:xfrm>
            <a:off x="668338" y="1410572"/>
            <a:ext cx="20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符号定义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408BE2D-54AC-4243-A31A-1A1FAC65B01E}"/>
                  </a:ext>
                </a:extLst>
              </p:cNvPr>
              <p:cNvSpPr txBox="1"/>
              <p:nvPr/>
            </p:nvSpPr>
            <p:spPr>
              <a:xfrm>
                <a:off x="2703464" y="1759183"/>
                <a:ext cx="6096000" cy="679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ea typeface="+mj-ea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+mj-ea"/>
                        </a:rPr>
                        <m:t>𝑈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+mj-ea"/>
                        </a:rPr>
                        <m:t>𝛴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𝑉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  <a:ea typeface="+mj-ea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  <a:ea typeface="+mj-ea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  <a:ea typeface="+mj-ea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𝑇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  <a:ea typeface="+mj-ea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𝑟</m:t>
                          </m:r>
                        </m:sub>
                      </m:sSub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𝑟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+mj-ea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408BE2D-54AC-4243-A31A-1A1FAC65B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464" y="1759183"/>
                <a:ext cx="6096000" cy="6794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7AD4662-48B4-4B90-BA7A-CCF73DD8960E}"/>
                  </a:ext>
                </a:extLst>
              </p:cNvPr>
              <p:cNvSpPr txBox="1"/>
              <p:nvPr/>
            </p:nvSpPr>
            <p:spPr>
              <a:xfrm>
                <a:off x="706954" y="2460325"/>
                <a:ext cx="10299065" cy="581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的矩阵，每个特征向量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叫做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的左奇异向量。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7AD4662-48B4-4B90-BA7A-CCF73DD89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54" y="2460325"/>
                <a:ext cx="10299065" cy="581057"/>
              </a:xfrm>
              <a:prstGeom prst="rect">
                <a:avLst/>
              </a:prstGeom>
              <a:blipFill>
                <a:blip r:embed="rId3"/>
                <a:stretch>
                  <a:fillRect l="-947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CC0D713-9EE7-41E1-AC25-EAC6294B0382}"/>
                  </a:ext>
                </a:extLst>
              </p:cNvPr>
              <p:cNvSpPr txBox="1"/>
              <p:nvPr/>
            </p:nvSpPr>
            <p:spPr>
              <a:xfrm>
                <a:off x="706954" y="3095509"/>
                <a:ext cx="10512427" cy="113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的矩阵，除了主对角线上的元素以外全为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0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，主对角线上的每个元素都称为奇异值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CC0D713-9EE7-41E1-AC25-EAC6294B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54" y="3095509"/>
                <a:ext cx="10512427" cy="1135054"/>
              </a:xfrm>
              <a:prstGeom prst="rect">
                <a:avLst/>
              </a:prstGeom>
              <a:blipFill>
                <a:blip r:embed="rId4"/>
                <a:stretch>
                  <a:fillRect l="-928"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8A7E8C7-9A08-4CB4-92CB-6EA8D5FE94F3}"/>
                  </a:ext>
                </a:extLst>
              </p:cNvPr>
              <p:cNvSpPr txBox="1"/>
              <p:nvPr/>
            </p:nvSpPr>
            <p:spPr>
              <a:xfrm>
                <a:off x="675301" y="4394166"/>
                <a:ext cx="105757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是一个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的矩阵，每个特征向量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叫做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的右奇异向量。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8A7E8C7-9A08-4CB4-92CB-6EA8D5FE9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01" y="4394166"/>
                <a:ext cx="10575732" cy="461665"/>
              </a:xfrm>
              <a:prstGeom prst="rect">
                <a:avLst/>
              </a:prstGeom>
              <a:blipFill>
                <a:blip r:embed="rId5"/>
                <a:stretch>
                  <a:fillRect l="-17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EE2C89C-3AD9-4F47-9DB7-8C0AB0F72914}"/>
                  </a:ext>
                </a:extLst>
              </p:cNvPr>
              <p:cNvSpPr txBox="1"/>
              <p:nvPr/>
            </p:nvSpPr>
            <p:spPr>
              <a:xfrm>
                <a:off x="706954" y="5908522"/>
                <a:ext cx="6096000" cy="581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为矩阵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的秩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(rank)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EE2C89C-3AD9-4F47-9DB7-8C0AB0F72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54" y="5908522"/>
                <a:ext cx="6096000" cy="581057"/>
              </a:xfrm>
              <a:prstGeom prst="rect">
                <a:avLst/>
              </a:prstGeom>
              <a:blipFill>
                <a:blip r:embed="rId6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8185E33-B4D3-45CA-835B-39C186475120}"/>
                  </a:ext>
                </a:extLst>
              </p:cNvPr>
              <p:cNvSpPr txBox="1"/>
              <p:nvPr/>
            </p:nvSpPr>
            <p:spPr>
              <a:xfrm>
                <a:off x="711318" y="5099780"/>
                <a:ext cx="7363608" cy="587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都是酉矩阵，即满足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8185E33-B4D3-45CA-835B-39C18647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8" y="5099780"/>
                <a:ext cx="7363608" cy="587469"/>
              </a:xfrm>
              <a:prstGeom prst="rect">
                <a:avLst/>
              </a:prstGeom>
              <a:blipFill>
                <a:blip r:embed="rId7"/>
                <a:stretch>
                  <a:fillRect l="-248"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973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3B35F8-46EF-43EC-BF1D-892700C327BD}"/>
              </a:ext>
            </a:extLst>
          </p:cNvPr>
          <p:cNvSpPr txBox="1"/>
          <p:nvPr/>
        </p:nvSpPr>
        <p:spPr>
          <a:xfrm>
            <a:off x="668338" y="1375426"/>
            <a:ext cx="20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2F32976-E213-47A8-8EB0-D73C1B38F206}"/>
                  </a:ext>
                </a:extLst>
              </p:cNvPr>
              <p:cNvSpPr txBox="1"/>
              <p:nvPr/>
            </p:nvSpPr>
            <p:spPr>
              <a:xfrm>
                <a:off x="2174388" y="1375426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矩阵求解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2F32976-E213-47A8-8EB0-D73C1B38F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388" y="1375426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l="-30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ED69CBF-2733-4098-9C13-441175124B9C}"/>
                  </a:ext>
                </a:extLst>
              </p:cNvPr>
              <p:cNvSpPr txBox="1"/>
              <p:nvPr/>
            </p:nvSpPr>
            <p:spPr>
              <a:xfrm>
                <a:off x="734870" y="2421485"/>
                <a:ext cx="10135188" cy="2588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方阵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的一个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方阵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，那么我们就可以进行特征分解，得到的特征值和特征向量满足下式：</a:t>
                </a:r>
                <a:endParaRPr lang="en-US" altLang="zh-CN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可以得到矩阵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个特征值和对应的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了。</a:t>
                </a:r>
                <a:endParaRPr lang="en-US" altLang="zh-CN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ED69CBF-2733-4098-9C13-44117512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70" y="2421485"/>
                <a:ext cx="10135188" cy="2588529"/>
              </a:xfrm>
              <a:prstGeom prst="rect">
                <a:avLst/>
              </a:prstGeom>
              <a:blipFill>
                <a:blip r:embed="rId4"/>
                <a:stretch>
                  <a:fillRect l="-963" b="-4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424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3B35F8-46EF-43EC-BF1D-892700C327BD}"/>
              </a:ext>
            </a:extLst>
          </p:cNvPr>
          <p:cNvSpPr txBox="1"/>
          <p:nvPr/>
        </p:nvSpPr>
        <p:spPr>
          <a:xfrm>
            <a:off x="668338" y="1375426"/>
            <a:ext cx="20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2F32976-E213-47A8-8EB0-D73C1B38F206}"/>
                  </a:ext>
                </a:extLst>
              </p:cNvPr>
              <p:cNvSpPr txBox="1"/>
              <p:nvPr/>
            </p:nvSpPr>
            <p:spPr>
              <a:xfrm>
                <a:off x="2204325" y="1375426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矩阵求解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2F32976-E213-47A8-8EB0-D73C1B38F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325" y="1375426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l="-30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ED69CBF-2733-4098-9C13-441175124B9C}"/>
                  </a:ext>
                </a:extLst>
              </p:cNvPr>
              <p:cNvSpPr txBox="1"/>
              <p:nvPr/>
            </p:nvSpPr>
            <p:spPr>
              <a:xfrm>
                <a:off x="765175" y="2056752"/>
                <a:ext cx="10484510" cy="4469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，就是我们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𝑆𝑉𝐷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公式里面的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矩阵了。</a:t>
                </a:r>
                <a:endParaRPr lang="en-US" altLang="zh-CN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一般我们将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中的每个特征向量叫做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左奇异向量</a:t>
                </a:r>
                <a:r>
                  <a:rPr lang="zh-CN" altLang="zh-CN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en-US" altLang="zh-CN" sz="20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注意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20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。可以看出的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特征向量组成的</a:t>
                </a:r>
                <a:r>
                  <a:rPr lang="zh-CN" altLang="en-US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就是我们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矩阵。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ED69CBF-2733-4098-9C13-44117512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2056752"/>
                <a:ext cx="10484510" cy="4469942"/>
              </a:xfrm>
              <a:prstGeom prst="rect">
                <a:avLst/>
              </a:prstGeom>
              <a:blipFill>
                <a:blip r:embed="rId4"/>
                <a:stretch>
                  <a:fillRect l="-931" b="-1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655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6FA802-00BF-43EE-854E-9CD0F59DDA5A}"/>
                  </a:ext>
                </a:extLst>
              </p:cNvPr>
              <p:cNvSpPr txBox="1"/>
              <p:nvPr/>
            </p:nvSpPr>
            <p:spPr>
              <a:xfrm>
                <a:off x="612775" y="1351534"/>
                <a:ext cx="9928510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矩阵求解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如果我们将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的转置和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做矩阵乘法，那么会得到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的一个方阵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。既然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是方阵，那么我们就可以进行特征分解，得到的特征值和特征向量满足下式：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6FA802-00BF-43EE-854E-9CD0F59DD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928510" cy="3323987"/>
              </a:xfrm>
              <a:prstGeom prst="rect">
                <a:avLst/>
              </a:prstGeom>
              <a:blipFill>
                <a:blip r:embed="rId3"/>
                <a:stretch>
                  <a:fillRect l="-983" r="-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69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本章目录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降维概述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SVD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奇异值分解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46409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PCA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主成分分析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0164863"/>
      </p:ext>
    </p:extLst>
  </p:cSld>
  <p:clrMapOvr>
    <a:masterClrMapping/>
  </p:clrMapOvr>
  <p:transition advTm="800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6FA802-00BF-43EE-854E-9CD0F59DDA5A}"/>
                  </a:ext>
                </a:extLst>
              </p:cNvPr>
              <p:cNvSpPr txBox="1"/>
              <p:nvPr/>
            </p:nvSpPr>
            <p:spPr>
              <a:xfrm>
                <a:off x="612775" y="1351534"/>
                <a:ext cx="9800083" cy="4331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矩阵求解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这样我们就可以得到矩阵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个特征值和对应的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个特征向量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了。将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的所有特征向量组成一个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，就是我们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公式里面的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矩阵了。一般我们将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中的每个特征向量叫做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的右奇异向量。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注意：由于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上式证明使用了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。可以看出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的特征向量组成的</a:t>
                </a:r>
                <a:r>
                  <a:rPr lang="zh-CN" altLang="en-US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就是我们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SVD 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中的</a:t>
                </a:r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矩阵。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6FA802-00BF-43EE-854E-9CD0F59DD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800083" cy="4331442"/>
              </a:xfrm>
              <a:prstGeom prst="rect">
                <a:avLst/>
              </a:prstGeom>
              <a:blipFill>
                <a:blip r:embed="rId3"/>
                <a:stretch>
                  <a:fillRect l="-996" r="-622" b="-1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53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6FA802-00BF-43EE-854E-9CD0F59DDA5A}"/>
                  </a:ext>
                </a:extLst>
              </p:cNvPr>
              <p:cNvSpPr txBox="1"/>
              <p:nvPr/>
            </p:nvSpPr>
            <p:spPr>
              <a:xfrm>
                <a:off x="612775" y="1351534"/>
                <a:ext cx="9838006" cy="323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en-US" altLang="zh-CN" dirty="0">
                    <a:latin typeface="+mj-ea"/>
                    <a:ea typeface="+mj-ea"/>
                  </a:rPr>
                  <a:t> </a:t>
                </a:r>
                <a:r>
                  <a:rPr lang="zh-CN" altLang="zh-CN" dirty="0">
                    <a:latin typeface="+mj-ea"/>
                    <a:ea typeface="+mj-ea"/>
                  </a:rPr>
                  <a:t>矩阵求解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进一步我们还可以看出我们的特征值矩阵等于奇异值矩阵的平方，也就是说特征值和奇异值满足如下关系：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这样也就是说，我们可以不用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𝐴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>
                    <a:latin typeface="+mj-ea"/>
                    <a:ea typeface="+mj-ea"/>
                  </a:rPr>
                  <a:t> </a:t>
                </a:r>
                <a:r>
                  <a:rPr lang="zh-CN" altLang="zh-CN" dirty="0">
                    <a:latin typeface="+mj-ea"/>
                    <a:ea typeface="+mj-ea"/>
                  </a:rPr>
                  <a:t>来计算奇异值，也可以通过求出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的特征值取平方根来求奇异值。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6FA802-00BF-43EE-854E-9CD0F59DD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838006" cy="3234796"/>
              </a:xfrm>
              <a:prstGeom prst="rect">
                <a:avLst/>
              </a:prstGeom>
              <a:blipFill>
                <a:blip r:embed="rId3"/>
                <a:stretch>
                  <a:fillRect l="-992" b="-3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06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6FA802-00BF-43EE-854E-9CD0F59DDA5A}"/>
                  </a:ext>
                </a:extLst>
              </p:cNvPr>
              <p:cNvSpPr txBox="1"/>
              <p:nvPr/>
            </p:nvSpPr>
            <p:spPr>
              <a:xfrm>
                <a:off x="612775" y="1351534"/>
                <a:ext cx="9838006" cy="4459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+mj-ea"/>
                    <a:ea typeface="+mj-ea"/>
                  </a:rPr>
                  <a:t>3.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en-US" altLang="zh-CN" dirty="0">
                    <a:latin typeface="+mj-ea"/>
                    <a:ea typeface="+mj-ea"/>
                  </a:rPr>
                  <a:t> </a:t>
                </a:r>
                <a:r>
                  <a:rPr lang="zh-CN" altLang="zh-CN" dirty="0">
                    <a:latin typeface="+mj-ea"/>
                    <a:ea typeface="+mj-ea"/>
                  </a:rPr>
                  <a:t>矩阵求解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由于奇异值矩阵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除了对角线上是奇异值，而其他位置都是</a:t>
                </a:r>
                <a:r>
                  <a:rPr lang="en-US" altLang="zh-CN" dirty="0">
                    <a:latin typeface="+mj-ea"/>
                    <a:ea typeface="+mj-ea"/>
                  </a:rPr>
                  <a:t> 0</a:t>
                </a:r>
                <a:r>
                  <a:rPr lang="zh-CN" altLang="zh-CN" dirty="0">
                    <a:latin typeface="+mj-ea"/>
                    <a:ea typeface="+mj-ea"/>
                  </a:rPr>
                  <a:t>，那我们只需要求出每个奇异值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𝜎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就可以了。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+mj-ea"/>
                    <a:ea typeface="+mj-ea"/>
                  </a:rPr>
                  <a:t>我们注意到</a:t>
                </a:r>
                <a:r>
                  <a:rPr lang="en-US" altLang="zh-CN" dirty="0">
                    <a:latin typeface="+mj-ea"/>
                    <a:ea typeface="+mj-ea"/>
                  </a:rPr>
                  <a:t>:</a:t>
                </a:r>
                <a:endParaRPr lang="en-US" altLang="zh-CN" i="1" dirty="0">
                  <a:latin typeface="Cambria Math" panose="02040503050406030204" pitchFamily="18" charset="0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>
                    <a:latin typeface="+mj-ea"/>
                    <a:ea typeface="+mj-ea"/>
                  </a:rPr>
                  <a:t>，</a:t>
                </a:r>
                <a:r>
                  <a:rPr lang="en-US" altLang="zh-CN" dirty="0">
                    <a:latin typeface="+mj-ea"/>
                    <a:ea typeface="+mj-ea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𝐴𝑉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𝑉</m:t>
                    </m:r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+mj-ea"/>
                    <a:ea typeface="+mj-ea"/>
                  </a:rPr>
                  <a:t>由于</a:t>
                </a:r>
                <a:r>
                  <a:rPr lang="en-US" altLang="zh-CN" dirty="0">
                    <a:latin typeface="+mj-ea"/>
                    <a:ea typeface="+mj-ea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𝑉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𝐼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</a:rPr>
                  <a:t>，</a:t>
                </a:r>
                <a:r>
                  <a:rPr lang="en-US" altLang="zh-CN" dirty="0">
                    <a:latin typeface="+mj-ea"/>
                    <a:ea typeface="+mj-ea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𝐴𝑉</m:t>
                    </m:r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+mj-ea"/>
                    <a:ea typeface="+mj-ea"/>
                  </a:rPr>
                  <a:t>得到</a:t>
                </a:r>
                <a:r>
                  <a:rPr lang="en-US" altLang="zh-CN" dirty="0">
                    <a:latin typeface="+mj-ea"/>
                    <a:ea typeface="+mj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+mj-ea"/>
                    <a:ea typeface="+mj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𝐴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+mj-ea"/>
                      </a:rPr>
                      <m:t>/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endParaRPr lang="zh-CN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latin typeface="+mj-ea"/>
                    <a:ea typeface="+mj-ea"/>
                  </a:rPr>
                  <a:t>这样我们可以求出我们的每个奇异值，进而求出奇异值矩阵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j-ea"/>
                      </a:rPr>
                      <m:t>𝛴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。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6FA802-00BF-43EE-854E-9CD0F59DD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51534"/>
                <a:ext cx="9838006" cy="4459041"/>
              </a:xfrm>
              <a:prstGeom prst="rect">
                <a:avLst/>
              </a:prstGeom>
              <a:blipFill>
                <a:blip r:embed="rId3"/>
                <a:stretch>
                  <a:fillRect l="-992" r="-496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96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023D79-3469-4744-B4EE-832C9710E570}"/>
              </a:ext>
            </a:extLst>
          </p:cNvPr>
          <p:cNvSpPr txBox="1"/>
          <p:nvPr/>
        </p:nvSpPr>
        <p:spPr>
          <a:xfrm>
            <a:off x="668338" y="1391238"/>
            <a:ext cx="3076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计算案例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4B0099-B010-4AF4-AE6A-0A972F6CA18B}"/>
                  </a:ext>
                </a:extLst>
              </p:cNvPr>
              <p:cNvSpPr txBox="1"/>
              <p:nvPr/>
            </p:nvSpPr>
            <p:spPr>
              <a:xfrm>
                <a:off x="668338" y="1970113"/>
                <a:ext cx="6096000" cy="749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设矩阵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定义为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4B0099-B010-4AF4-AE6A-0A972F6CA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970113"/>
                <a:ext cx="6096000" cy="749629"/>
              </a:xfrm>
              <a:prstGeom prst="rect">
                <a:avLst/>
              </a:prstGeom>
              <a:blipFill>
                <a:blip r:embed="rId3"/>
                <a:stretch>
                  <a:fillRect l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E4B257F-2955-4A4F-9D27-118D5AD9A3FA}"/>
                  </a:ext>
                </a:extLst>
              </p:cNvPr>
              <p:cNvSpPr txBox="1"/>
              <p:nvPr/>
            </p:nvSpPr>
            <p:spPr>
              <a:xfrm>
                <a:off x="5216061" y="2114094"/>
                <a:ext cx="25462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的秩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E4B257F-2955-4A4F-9D27-118D5AD9A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61" y="2114094"/>
                <a:ext cx="2546252" cy="461665"/>
              </a:xfrm>
              <a:prstGeom prst="rect">
                <a:avLst/>
              </a:prstGeom>
              <a:blipFill>
                <a:blip r:embed="rId4"/>
                <a:stretch>
                  <a:fillRect l="-3837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A5BE3BA-35DF-461F-A355-96C9355D9259}"/>
                  </a:ext>
                </a:extLst>
              </p:cNvPr>
              <p:cNvSpPr txBox="1"/>
              <p:nvPr/>
            </p:nvSpPr>
            <p:spPr>
              <a:xfrm>
                <a:off x="820738" y="2943888"/>
                <a:ext cx="6096000" cy="2892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两者都有相同的迹，都是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50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A5BE3BA-35DF-461F-A355-96C9355D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38" y="2943888"/>
                <a:ext cx="6096000" cy="2892715"/>
              </a:xfrm>
              <a:prstGeom prst="rect">
                <a:avLst/>
              </a:prstGeom>
              <a:blipFill>
                <a:blip r:embed="rId5"/>
                <a:stretch>
                  <a:fillRect l="-1600" b="-4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197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3FABEDEE-73AB-4C71-A8B5-43B6CC7C72AA}"/>
              </a:ext>
            </a:extLst>
          </p:cNvPr>
          <p:cNvSpPr/>
          <p:nvPr/>
        </p:nvSpPr>
        <p:spPr>
          <a:xfrm>
            <a:off x="9359756" y="1294544"/>
            <a:ext cx="1926405" cy="110960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023D79-3469-4744-B4EE-832C9710E570}"/>
              </a:ext>
            </a:extLst>
          </p:cNvPr>
          <p:cNvSpPr txBox="1"/>
          <p:nvPr/>
        </p:nvSpPr>
        <p:spPr>
          <a:xfrm>
            <a:off x="612775" y="1397873"/>
            <a:ext cx="3076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SVD</a:t>
            </a:r>
            <a:r>
              <a:rPr lang="zh-CN" altLang="en-US" b="1" dirty="0"/>
              <a:t>计算案例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4B0099-B010-4AF4-AE6A-0A972F6CA18B}"/>
                  </a:ext>
                </a:extLst>
              </p:cNvPr>
              <p:cNvSpPr txBox="1"/>
              <p:nvPr/>
            </p:nvSpPr>
            <p:spPr>
              <a:xfrm>
                <a:off x="8849409" y="1449161"/>
                <a:ext cx="2729816" cy="865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4B0099-B010-4AF4-AE6A-0A972F6CA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409" y="1449161"/>
                <a:ext cx="2729816" cy="865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3E883FD-09B7-4AB5-9C1C-AE2071273CC2}"/>
                  </a:ext>
                </a:extLst>
              </p:cNvPr>
              <p:cNvSpPr txBox="1"/>
              <p:nvPr/>
            </p:nvSpPr>
            <p:spPr>
              <a:xfrm>
                <a:off x="612775" y="2253032"/>
                <a:ext cx="8031822" cy="2512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进而求出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的特征值和特征向量：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25−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25−</m:t>
                                </m:r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=(25−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−400=(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−45)(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−5)=0</m:t>
                      </m:r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求解得到特征值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45</m:t>
                    </m:r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，可以得到奇异值为：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45</m:t>
                        </m:r>
                      </m:e>
                    </m:rad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rad>
                  </m:oMath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3E883FD-09B7-4AB5-9C1C-AE2071273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2253032"/>
                <a:ext cx="8031822" cy="2512611"/>
              </a:xfrm>
              <a:prstGeom prst="rect">
                <a:avLst/>
              </a:prstGeom>
              <a:blipFill>
                <a:blip r:embed="rId4"/>
                <a:stretch>
                  <a:fillRect l="-1215" t="-1699" b="-4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700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A633C3C-2765-4A7D-8413-333415B097D5}"/>
                  </a:ext>
                </a:extLst>
              </p:cNvPr>
              <p:cNvSpPr txBox="1"/>
              <p:nvPr/>
            </p:nvSpPr>
            <p:spPr>
              <a:xfrm>
                <a:off x="668338" y="1476009"/>
                <a:ext cx="6096000" cy="2466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接着求出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的特征值和特征向量：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同理求得：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45</m:t>
                    </m:r>
                  </m:oMath>
                </a14:m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A633C3C-2765-4A7D-8413-333415B09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476009"/>
                <a:ext cx="6096000" cy="2466509"/>
              </a:xfrm>
              <a:prstGeom prst="rect">
                <a:avLst/>
              </a:prstGeom>
              <a:blipFill>
                <a:blip r:embed="rId3"/>
                <a:stretch>
                  <a:fillRect l="-1600" t="-1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FF767F5-698E-4087-94C8-8630ADBE16B0}"/>
                  </a:ext>
                </a:extLst>
              </p:cNvPr>
              <p:cNvSpPr txBox="1"/>
              <p:nvPr/>
            </p:nvSpPr>
            <p:spPr>
              <a:xfrm>
                <a:off x="668338" y="4183424"/>
                <a:ext cx="9624524" cy="1866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利用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=1,2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求奇异值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45</m:t>
                        </m:r>
                      </m:e>
                    </m:rad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rad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FF767F5-698E-4087-94C8-8630ADBE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4183424"/>
                <a:ext cx="9624524" cy="1866345"/>
              </a:xfrm>
              <a:prstGeom prst="rect">
                <a:avLst/>
              </a:prstGeom>
              <a:blipFill>
                <a:blip r:embed="rId4"/>
                <a:stretch>
                  <a:fillRect l="-1014" t="-2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02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43F7AE8-807E-4B0F-8BFC-EA9850DFC135}"/>
                  </a:ext>
                </a:extLst>
              </p:cNvPr>
              <p:cNvSpPr txBox="1"/>
              <p:nvPr/>
            </p:nvSpPr>
            <p:spPr>
              <a:xfrm>
                <a:off x="612776" y="1554352"/>
                <a:ext cx="11368210" cy="3749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最终得到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的奇异值分解为：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                       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45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effectLst/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45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4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+mj-ea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+mj-ea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43F7AE8-807E-4B0F-8BFC-EA9850DFC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6" y="1554352"/>
                <a:ext cx="11368210" cy="3749296"/>
              </a:xfrm>
              <a:prstGeom prst="rect">
                <a:avLst/>
              </a:prstGeom>
              <a:blipFill>
                <a:blip r:embed="rId3"/>
                <a:stretch>
                  <a:fillRect l="-858" t="-1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C098507-E89F-4BF1-AFB6-8A4BC5C63E1A}"/>
                  </a:ext>
                </a:extLst>
              </p:cNvPr>
              <p:cNvSpPr txBox="1"/>
              <p:nvPr/>
            </p:nvSpPr>
            <p:spPr>
              <a:xfrm>
                <a:off x="668338" y="5130373"/>
                <a:ext cx="6346043" cy="108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同理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C098507-E89F-4BF1-AFB6-8A4BC5C63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5130373"/>
                <a:ext cx="6346043" cy="1083886"/>
              </a:xfrm>
              <a:prstGeom prst="rect">
                <a:avLst/>
              </a:prstGeom>
              <a:blipFill>
                <a:blip r:embed="rId4"/>
                <a:stretch>
                  <a:fillRect l="-1537" t="-4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876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BD40A4-AB63-44F6-8E4D-68D641B8FED1}"/>
                  </a:ext>
                </a:extLst>
              </p:cNvPr>
              <p:cNvSpPr txBox="1"/>
              <p:nvPr/>
            </p:nvSpPr>
            <p:spPr>
              <a:xfrm>
                <a:off x="668338" y="1377998"/>
                <a:ext cx="10360970" cy="4685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SVD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分解可以将一个矩阵进行分解，对角矩阵对角线上的特征值递减存放，而且奇异值的减少特别的快，在很多情况下，前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甚至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的奇异值的和就占了全部的奇异值之和的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99%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以上的比例。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也就是说，对于奇异值，它跟我们特征分解中的特征值类似，我们也可以用最大的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个的奇异值和对应的左右奇异向量来近似描述矩阵。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也就是说</a:t>
                </a:r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BD40A4-AB63-44F6-8E4D-68D641B8F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77998"/>
                <a:ext cx="10360970" cy="4685065"/>
              </a:xfrm>
              <a:prstGeom prst="rect">
                <a:avLst/>
              </a:prstGeom>
              <a:blipFill>
                <a:blip r:embed="rId3"/>
                <a:stretch>
                  <a:fillRect l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185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BD40A4-AB63-44F6-8E4D-68D641B8FED1}"/>
                  </a:ext>
                </a:extLst>
              </p:cNvPr>
              <p:cNvSpPr txBox="1"/>
              <p:nvPr/>
            </p:nvSpPr>
            <p:spPr>
              <a:xfrm>
                <a:off x="760458" y="2689530"/>
                <a:ext cx="6712188" cy="783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2BD40A4-AB63-44F6-8E4D-68D641B8F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58" y="2689530"/>
                <a:ext cx="6712188" cy="783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DEBEA227-796E-4561-A80D-751EB2AC288F}"/>
              </a:ext>
            </a:extLst>
          </p:cNvPr>
          <p:cNvGrpSpPr/>
          <p:nvPr/>
        </p:nvGrpSpPr>
        <p:grpSpPr>
          <a:xfrm>
            <a:off x="5530104" y="3391225"/>
            <a:ext cx="6304401" cy="2777656"/>
            <a:chOff x="2129358" y="3419777"/>
            <a:chExt cx="6304401" cy="27776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Google Shape;3543;p58">
                  <a:extLst>
                    <a:ext uri="{FF2B5EF4-FFF2-40B4-BE49-F238E27FC236}">
                      <a16:creationId xmlns:a16="http://schemas.microsoft.com/office/drawing/2014/main" id="{4F0F2120-BA10-4345-A2A6-33B9B3F0DF09}"/>
                    </a:ext>
                  </a:extLst>
                </p:cNvPr>
                <p:cNvSpPr/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1" name="Google Shape;3543;p58">
                  <a:extLst>
                    <a:ext uri="{FF2B5EF4-FFF2-40B4-BE49-F238E27FC236}">
                      <a16:creationId xmlns:a16="http://schemas.microsoft.com/office/drawing/2014/main" id="{4F0F2120-BA10-4345-A2A6-33B9B3F0DF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Google Shape;3544;p58">
              <a:extLst>
                <a:ext uri="{FF2B5EF4-FFF2-40B4-BE49-F238E27FC236}">
                  <a16:creationId xmlns:a16="http://schemas.microsoft.com/office/drawing/2014/main" id="{CA26FBD2-620F-49BE-8CAD-77AE7A2F39D7}"/>
                </a:ext>
              </a:extLst>
            </p:cNvPr>
            <p:cNvSpPr/>
            <p:nvPr/>
          </p:nvSpPr>
          <p:spPr>
            <a:xfrm>
              <a:off x="7189030" y="3972754"/>
              <a:ext cx="997800" cy="613452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endParaRPr dirty="0"/>
            </a:p>
          </p:txBody>
        </p:sp>
        <p:sp>
          <p:nvSpPr>
            <p:cNvPr id="15" name="Google Shape;3545;p58">
              <a:extLst>
                <a:ext uri="{FF2B5EF4-FFF2-40B4-BE49-F238E27FC236}">
                  <a16:creationId xmlns:a16="http://schemas.microsoft.com/office/drawing/2014/main" id="{00F3DEFF-F639-4C33-B314-EE8E8B580C5C}"/>
                </a:ext>
              </a:extLst>
            </p:cNvPr>
            <p:cNvSpPr/>
            <p:nvPr/>
          </p:nvSpPr>
          <p:spPr>
            <a:xfrm>
              <a:off x="6232711" y="3966416"/>
              <a:ext cx="594466" cy="61345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Google Shape;3546;p58">
                  <a:extLst>
                    <a:ext uri="{FF2B5EF4-FFF2-40B4-BE49-F238E27FC236}">
                      <a16:creationId xmlns:a16="http://schemas.microsoft.com/office/drawing/2014/main" id="{C46991C3-9C02-46F4-A732-F416A9434D84}"/>
                    </a:ext>
                  </a:extLst>
                </p:cNvPr>
                <p:cNvSpPr/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6" name="Google Shape;3546;p58">
                  <a:extLst>
                    <a:ext uri="{FF2B5EF4-FFF2-40B4-BE49-F238E27FC236}">
                      <a16:creationId xmlns:a16="http://schemas.microsoft.com/office/drawing/2014/main" id="{C46991C3-9C02-46F4-A732-F416A9434D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6AA5D9C-3601-4A39-A538-F3FE5CD6E6AE}"/>
                    </a:ext>
                  </a:extLst>
                </p:cNvPr>
                <p:cNvSpPr txBox="1"/>
                <p:nvPr/>
              </p:nvSpPr>
              <p:spPr>
                <a:xfrm>
                  <a:off x="6151732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6AA5D9C-3601-4A39-A538-F3FE5CD6E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732" y="5828101"/>
                  <a:ext cx="9978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A104751D-57B8-4E93-B36F-6B125943C339}"/>
                    </a:ext>
                  </a:extLst>
                </p:cNvPr>
                <p:cNvSpPr txBox="1"/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A104751D-57B8-4E93-B36F-6B125943C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5805641-3B25-45B2-8DCB-5A31BEAD3C1A}"/>
                    </a:ext>
                  </a:extLst>
                </p:cNvPr>
                <p:cNvSpPr txBox="1"/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5805641-3B25-45B2-8DCB-5A31BEAD3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D3A5F2F5-6475-4BE5-8094-77072BBF69FA}"/>
                    </a:ext>
                  </a:extLst>
                </p:cNvPr>
                <p:cNvSpPr txBox="1"/>
                <p:nvPr/>
              </p:nvSpPr>
              <p:spPr>
                <a:xfrm>
                  <a:off x="7317457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D3A5F2F5-6475-4BE5-8094-77072BBF6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7457" y="5828101"/>
                  <a:ext cx="9978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66B75C8-3F8C-42E2-B1BB-E6C9B7AE4719}"/>
                </a:ext>
              </a:extLst>
            </p:cNvPr>
            <p:cNvCxnSpPr>
              <a:cxnSpLocks/>
            </p:cNvCxnSpPr>
            <p:nvPr/>
          </p:nvCxnSpPr>
          <p:spPr>
            <a:xfrm>
              <a:off x="6232711" y="3966415"/>
              <a:ext cx="589929" cy="624342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Google Shape;1444;p42">
              <a:extLst>
                <a:ext uri="{FF2B5EF4-FFF2-40B4-BE49-F238E27FC236}">
                  <a16:creationId xmlns:a16="http://schemas.microsoft.com/office/drawing/2014/main" id="{0CE01C8C-5482-4BD6-879F-21EF84C76FE5}"/>
                </a:ext>
              </a:extLst>
            </p:cNvPr>
            <p:cNvSpPr/>
            <p:nvPr/>
          </p:nvSpPr>
          <p:spPr>
            <a:xfrm>
              <a:off x="6459475" y="4226949"/>
              <a:ext cx="87855" cy="93702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ABE461FB-C6C1-414C-BE59-7123BC41ECDF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6503403" y="3718560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2E5B95-1464-49E1-9421-E1149A43EF11}"/>
                </a:ext>
              </a:extLst>
            </p:cNvPr>
            <p:cNvSpPr txBox="1"/>
            <p:nvPr/>
          </p:nvSpPr>
          <p:spPr>
            <a:xfrm>
              <a:off x="6151732" y="3424232"/>
              <a:ext cx="791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奇异值</a:t>
              </a:r>
            </a:p>
          </p:txBody>
        </p:sp>
        <p:sp>
          <p:nvSpPr>
            <p:cNvPr id="32" name="Google Shape;1444;p42">
              <a:extLst>
                <a:ext uri="{FF2B5EF4-FFF2-40B4-BE49-F238E27FC236}">
                  <a16:creationId xmlns:a16="http://schemas.microsoft.com/office/drawing/2014/main" id="{38A61BA5-704B-42EC-B93B-AC20D926BADC}"/>
                </a:ext>
              </a:extLst>
            </p:cNvPr>
            <p:cNvSpPr/>
            <p:nvPr/>
          </p:nvSpPr>
          <p:spPr>
            <a:xfrm>
              <a:off x="7189030" y="4237180"/>
              <a:ext cx="997800" cy="98804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444;p42">
              <a:extLst>
                <a:ext uri="{FF2B5EF4-FFF2-40B4-BE49-F238E27FC236}">
                  <a16:creationId xmlns:a16="http://schemas.microsoft.com/office/drawing/2014/main" id="{124532BD-8EEA-4845-80E0-7C134B608284}"/>
                </a:ext>
              </a:extLst>
            </p:cNvPr>
            <p:cNvSpPr/>
            <p:nvPr/>
          </p:nvSpPr>
          <p:spPr>
            <a:xfrm>
              <a:off x="5182386" y="3965269"/>
              <a:ext cx="81970" cy="1883400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00F05948-998E-487D-B1E8-B8C1624721C7}"/>
                    </a:ext>
                  </a:extLst>
                </p:cNvPr>
                <p:cNvSpPr txBox="1"/>
                <p:nvPr/>
              </p:nvSpPr>
              <p:spPr>
                <a:xfrm>
                  <a:off x="6378154" y="4577460"/>
                  <a:ext cx="51756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00F05948-998E-487D-B1E8-B8C162472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154" y="4577460"/>
                  <a:ext cx="517561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0588"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80DF34F2-9E41-4A87-8876-58D3DE730824}"/>
                    </a:ext>
                  </a:extLst>
                </p:cNvPr>
                <p:cNvSpPr txBox="1"/>
                <p:nvPr/>
              </p:nvSpPr>
              <p:spPr>
                <a:xfrm>
                  <a:off x="7455185" y="4619799"/>
                  <a:ext cx="543246" cy="4764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80DF34F2-9E41-4A87-8876-58D3DE730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5185" y="4619799"/>
                  <a:ext cx="543246" cy="4764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795661B0-4C33-4208-BAEA-93ADDFE55395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5223371" y="3700881"/>
              <a:ext cx="0" cy="264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18DD093-F9ED-4F79-8222-A34A4A38B4E6}"/>
                </a:ext>
              </a:extLst>
            </p:cNvPr>
            <p:cNvSpPr txBox="1"/>
            <p:nvPr/>
          </p:nvSpPr>
          <p:spPr>
            <a:xfrm>
              <a:off x="4652479" y="3419777"/>
              <a:ext cx="1304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左奇异矩阵</a:t>
              </a: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341CCF2A-0DF1-4133-A311-5BAA9BD98F08}"/>
                </a:ext>
              </a:extLst>
            </p:cNvPr>
            <p:cNvCxnSpPr>
              <a:cxnSpLocks/>
            </p:cNvCxnSpPr>
            <p:nvPr/>
          </p:nvCxnSpPr>
          <p:spPr>
            <a:xfrm>
              <a:off x="7683258" y="3717071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A51E548-C612-4A24-97F6-91D56A635607}"/>
                </a:ext>
              </a:extLst>
            </p:cNvPr>
            <p:cNvSpPr txBox="1"/>
            <p:nvPr/>
          </p:nvSpPr>
          <p:spPr>
            <a:xfrm>
              <a:off x="7128835" y="3422490"/>
              <a:ext cx="1304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右奇异矩阵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3C06C1D-79FF-465B-AFB3-B544E56D8F6C}"/>
                    </a:ext>
                  </a:extLst>
                </p:cNvPr>
                <p:cNvSpPr txBox="1"/>
                <p:nvPr/>
              </p:nvSpPr>
              <p:spPr>
                <a:xfrm>
                  <a:off x="3216184" y="4590757"/>
                  <a:ext cx="610028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≈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3C06C1D-79FF-465B-AFB3-B544E56D8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184" y="4590757"/>
                  <a:ext cx="610028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DD560C7-CAF4-439F-8414-B01469FB20BF}"/>
                  </a:ext>
                </a:extLst>
              </p:cNvPr>
              <p:cNvSpPr txBox="1"/>
              <p:nvPr/>
            </p:nvSpPr>
            <p:spPr>
              <a:xfrm>
                <a:off x="765175" y="3565105"/>
                <a:ext cx="4494126" cy="1689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如图所示，现在我们的矩阵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只需要</a:t>
                </a:r>
                <a:r>
                  <a:rPr lang="zh-CN" altLang="en-US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黄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色的部分的三个小矩阵就可以近似描述了。</a:t>
                </a: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DD560C7-CAF4-439F-8414-B01469FB2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3565105"/>
                <a:ext cx="4494126" cy="1689052"/>
              </a:xfrm>
              <a:prstGeom prst="rect">
                <a:avLst/>
              </a:prstGeom>
              <a:blipFill>
                <a:blip r:embed="rId13"/>
                <a:stretch>
                  <a:fillRect l="-2171" r="-1085" b="-7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9E18805-1224-495F-8FF3-9AE2492992E7}"/>
                  </a:ext>
                </a:extLst>
              </p:cNvPr>
              <p:cNvSpPr txBox="1"/>
              <p:nvPr/>
            </p:nvSpPr>
            <p:spPr>
              <a:xfrm>
                <a:off x="612775" y="1401363"/>
                <a:ext cx="10063849" cy="1153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要比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小很多，也就是一个大的矩阵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可以用三个小的矩阵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​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zh-CN" sz="24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来表示。</a:t>
                </a:r>
                <a:endParaRPr lang="en-US" altLang="zh-CN" sz="24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9E18805-1224-495F-8FF3-9AE24929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401363"/>
                <a:ext cx="10063849" cy="1153008"/>
              </a:xfrm>
              <a:prstGeom prst="rect">
                <a:avLst/>
              </a:prstGeom>
              <a:blipFill>
                <a:blip r:embed="rId14"/>
                <a:stretch>
                  <a:fillRect l="-970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161F4C8-6EDA-4C8F-B9E7-FC9A320F4770}"/>
                  </a:ext>
                </a:extLst>
              </p:cNvPr>
              <p:cNvSpPr txBox="1"/>
              <p:nvPr/>
            </p:nvSpPr>
            <p:spPr>
              <a:xfrm flipH="1">
                <a:off x="9228506" y="3646642"/>
                <a:ext cx="38656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161F4C8-6EDA-4C8F-B9E7-FC9A320F4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228506" y="3646642"/>
                <a:ext cx="386565" cy="1015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131CC6C-C440-449A-96F5-124346DD2EEE}"/>
                  </a:ext>
                </a:extLst>
              </p:cNvPr>
              <p:cNvSpPr txBox="1"/>
              <p:nvPr/>
            </p:nvSpPr>
            <p:spPr>
              <a:xfrm flipH="1">
                <a:off x="10237477" y="3646643"/>
                <a:ext cx="38656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B131CC6C-C440-449A-96F5-124346DD2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37477" y="3646643"/>
                <a:ext cx="386565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816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2.SVD(</a:t>
            </a:r>
            <a:r>
              <a:rPr lang="zh-CN" altLang="en-US" dirty="0">
                <a:solidFill>
                  <a:schemeClr val="tx1"/>
                </a:solidFill>
              </a:rPr>
              <a:t>奇异值分解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9E18805-1224-495F-8FF3-9AE2492992E7}"/>
              </a:ext>
            </a:extLst>
          </p:cNvPr>
          <p:cNvSpPr txBox="1"/>
          <p:nvPr/>
        </p:nvSpPr>
        <p:spPr>
          <a:xfrm>
            <a:off x="668338" y="1320020"/>
            <a:ext cx="168863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400" b="1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SVD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endParaRPr lang="en-US" altLang="zh-CN" sz="2400" b="1" dirty="0">
              <a:effectLst/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Picture">
            <a:extLst>
              <a:ext uri="{FF2B5EF4-FFF2-40B4-BE49-F238E27FC236}">
                <a16:creationId xmlns:a16="http://schemas.microsoft.com/office/drawing/2014/main" id="{F4118356-9884-4428-81F0-F32DEC7E91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51890" y="1906772"/>
            <a:ext cx="5334000" cy="28492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1" name="Picture">
            <a:extLst>
              <a:ext uri="{FF2B5EF4-FFF2-40B4-BE49-F238E27FC236}">
                <a16:creationId xmlns:a16="http://schemas.microsoft.com/office/drawing/2014/main" id="{B85B5A4C-9424-4AB8-99E1-7FEF6FDB5F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838290" y="1906771"/>
            <a:ext cx="5334000" cy="28492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DC3D2F2-D4F6-4D51-8EC8-A5510E55A918}"/>
              </a:ext>
            </a:extLst>
          </p:cNvPr>
          <p:cNvSpPr txBox="1"/>
          <p:nvPr/>
        </p:nvSpPr>
        <p:spPr>
          <a:xfrm>
            <a:off x="2298414" y="4555961"/>
            <a:ext cx="1523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原始图像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F45AE9C-1A53-45A7-AD2C-1DC4C338D9F4}"/>
              </a:ext>
            </a:extLst>
          </p:cNvPr>
          <p:cNvSpPr txBox="1"/>
          <p:nvPr/>
        </p:nvSpPr>
        <p:spPr>
          <a:xfrm>
            <a:off x="7632415" y="4555961"/>
            <a:ext cx="1741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处理后的</a:t>
            </a:r>
            <a:r>
              <a:rPr lang="zh-CN" altLang="zh-CN" sz="20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图像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4C39181-6332-4439-9CB6-0BA14CDCD127}"/>
                  </a:ext>
                </a:extLst>
              </p:cNvPr>
              <p:cNvSpPr txBox="1"/>
              <p:nvPr/>
            </p:nvSpPr>
            <p:spPr>
              <a:xfrm>
                <a:off x="566363" y="5418595"/>
                <a:ext cx="45450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16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原始维度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575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1081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1864725</m:t>
                    </m:r>
                  </m:oMath>
                </a14:m>
                <a:endParaRPr lang="zh-CN" altLang="zh-CN" sz="16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4C39181-6332-4439-9CB6-0BA14CDCD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" y="5418595"/>
                <a:ext cx="4545030" cy="338554"/>
              </a:xfrm>
              <a:prstGeom prst="rect">
                <a:avLst/>
              </a:prstGeom>
              <a:blipFill>
                <a:blip r:embed="rId4"/>
                <a:stretch>
                  <a:fillRect l="-805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D90DA43-A78D-407A-8229-A40467257284}"/>
                  </a:ext>
                </a:extLst>
              </p:cNvPr>
              <p:cNvSpPr txBox="1"/>
              <p:nvPr/>
            </p:nvSpPr>
            <p:spPr>
              <a:xfrm>
                <a:off x="5650866" y="5033445"/>
                <a:ext cx="53887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=150</m:t>
                    </m:r>
                    <m:r>
                      <a:rPr lang="zh-CN" altLang="en-US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:r>
                  <a:rPr lang="zh-CN" altLang="zh-CN" sz="1800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经过</a:t>
                </a:r>
                <a:r>
                  <a:rPr lang="en-US" altLang="zh-CN" sz="1800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SVD</a:t>
                </a:r>
                <a:r>
                  <a:rPr lang="zh-CN" altLang="zh-CN" sz="1800" dirty="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分解后的矩阵及维度：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D90DA43-A78D-407A-8229-A40467257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866" y="5033445"/>
                <a:ext cx="5388715" cy="369332"/>
              </a:xfrm>
              <a:prstGeom prst="rect">
                <a:avLst/>
              </a:prstGeom>
              <a:blipFill>
                <a:blip r:embed="rId5"/>
                <a:stretch>
                  <a:fillRect l="-101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704CD7C-BEB8-418A-9786-D3FD9EAC187B}"/>
                  </a:ext>
                </a:extLst>
              </p:cNvPr>
              <p:cNvSpPr txBox="1"/>
              <p:nvPr/>
            </p:nvSpPr>
            <p:spPr>
              <a:xfrm>
                <a:off x="5650867" y="5707909"/>
                <a:ext cx="6095144" cy="348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575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b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​</m:t>
                            </m:r>
                          </m:e>
                          <m:sub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1081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</m:oMath>
                </a14:m>
                <a:endParaRPr lang="zh-CN" altLang="zh-CN" sz="16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704CD7C-BEB8-418A-9786-D3FD9EAC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867" y="5707909"/>
                <a:ext cx="6095144" cy="348429"/>
              </a:xfrm>
              <a:prstGeom prst="rect">
                <a:avLst/>
              </a:prstGeom>
              <a:blipFill>
                <a:blip r:embed="rId6"/>
                <a:stretch>
                  <a:fillRect t="-101754" b="-16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43BF3AB-FD76-4411-9A6C-45AC3E24ED54}"/>
                  </a:ext>
                </a:extLst>
              </p:cNvPr>
              <p:cNvSpPr txBox="1"/>
              <p:nvPr/>
            </p:nvSpPr>
            <p:spPr>
              <a:xfrm>
                <a:off x="566363" y="6187758"/>
                <a:ext cx="10421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则原始图像经过</a:t>
                </a:r>
                <a:r>
                  <a:rPr lang="zh-CN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压缩后的维度：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575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1081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150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812700</m:t>
                    </m:r>
                  </m:oMath>
                </a14:m>
                <a:endParaRPr lang="zh-CN" altLang="zh-CN" sz="1800" dirty="0">
                  <a:effectLst/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43BF3AB-FD76-4411-9A6C-45AC3E24E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" y="6187758"/>
                <a:ext cx="10421848" cy="369332"/>
              </a:xfrm>
              <a:prstGeom prst="rect">
                <a:avLst/>
              </a:prstGeom>
              <a:blipFill>
                <a:blip r:embed="rId7"/>
                <a:stretch>
                  <a:fillRect l="-52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2EB0D8D-1BA0-4EAD-B981-5667C8351B59}"/>
                  </a:ext>
                </a:extLst>
              </p:cNvPr>
              <p:cNvSpPr txBox="1"/>
              <p:nvPr/>
            </p:nvSpPr>
            <p:spPr>
              <a:xfrm>
                <a:off x="566363" y="4902640"/>
                <a:ext cx="6095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575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sz="18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1081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en-US" altLang="zh-CN" sz="18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=150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2EB0D8D-1BA0-4EAD-B981-5667C8351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3" y="4902640"/>
                <a:ext cx="6095144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17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691358" y="1892442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降维概述</a:t>
            </a:r>
            <a:endParaRPr lang="en-US" altLang="zh-CN" sz="36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34976B8-7A38-472D-94BE-542FAB06E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SVD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奇异值分解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857A29F-8E67-4784-A86C-F9D828C50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64894"/>
            <a:ext cx="46409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PCA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主成分分析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1052216"/>
      </p:ext>
    </p:extLst>
  </p:cSld>
  <p:clrMapOvr>
    <a:masterClrMapping/>
  </p:clrMapOvr>
  <p:transition advTm="8005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399300" y="3518043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872975"/>
            <a:ext cx="51054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降维概述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34976B8-7A38-472D-94BE-542FAB06E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SVD</a:t>
            </a:r>
            <a:r>
              <a:rPr lang="en-US" altLang="zh-CN" sz="3600" dirty="0">
                <a:latin typeface="+mj-ea"/>
                <a:ea typeface="+mj-ea"/>
              </a:rPr>
              <a:t>(</a:t>
            </a:r>
            <a:r>
              <a:rPr lang="zh-CN" altLang="en-US" sz="3600" dirty="0">
                <a:latin typeface="+mj-ea"/>
                <a:ea typeface="+mj-ea"/>
              </a:rPr>
              <a:t>奇异值分解</a:t>
            </a:r>
            <a:r>
              <a:rPr lang="en-US" altLang="zh-CN" sz="3600" dirty="0">
                <a:latin typeface="+mj-ea"/>
                <a:ea typeface="+mj-ea"/>
              </a:rPr>
              <a:t>)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857A29F-8E67-4784-A86C-F9D828C50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64894"/>
            <a:ext cx="46409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PCA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主成分分析</a:t>
            </a:r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6988490"/>
      </p:ext>
    </p:extLst>
  </p:cSld>
  <p:clrMapOvr>
    <a:masterClrMapping/>
  </p:clrMapOvr>
  <p:transition advTm="8005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32689-71F0-4BF5-A5F2-752F6332FC08}"/>
              </a:ext>
            </a:extLst>
          </p:cNvPr>
          <p:cNvSpPr txBox="1"/>
          <p:nvPr/>
        </p:nvSpPr>
        <p:spPr>
          <a:xfrm>
            <a:off x="765175" y="1369992"/>
            <a:ext cx="9907514" cy="3904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主成分分析（</a:t>
            </a:r>
            <a:r>
              <a:rPr lang="en-US" altLang="zh-CN" b="1" dirty="0"/>
              <a:t>Principal Component Analysis,</a:t>
            </a:r>
            <a:r>
              <a:rPr lang="zh-CN" altLang="en-US" b="1" dirty="0"/>
              <a:t>PCA）</a:t>
            </a:r>
            <a:r>
              <a:rPr lang="zh-CN" altLang="en-US" dirty="0"/>
              <a:t>是一种降维方法，通过将一个大的特征集转换成一个较小的特征集，这个特征集</a:t>
            </a:r>
            <a:r>
              <a:rPr lang="zh-CN" altLang="en-US" b="1" dirty="0"/>
              <a:t>仍然包含了原始数据中的大部分信息</a:t>
            </a:r>
            <a:r>
              <a:rPr lang="zh-CN" altLang="en-US" dirty="0"/>
              <a:t>，从而降低了原始数据的维数。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减少一个数据集的特征数量自然是以牺牲准确性为代价的，但降维的诀窍是用一点准确性换取简单性。因为更小的数据集更容易探索和可视化，并且对于机器学习算法来说，分析数据会更快、更容易，而不需要处理额外的特征。</a:t>
            </a:r>
          </a:p>
        </p:txBody>
      </p:sp>
    </p:spTree>
    <p:extLst>
      <p:ext uri="{BB962C8B-B14F-4D97-AF65-F5344CB8AC3E}">
        <p14:creationId xmlns:p14="http://schemas.microsoft.com/office/powerpoint/2010/main" val="879190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E842E277-EF1B-41E7-BF16-5FC70F66D8EC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069975" y="2055020"/>
            <a:ext cx="10515600" cy="4642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505" indent="-35750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4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0030101010101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0030101010101" charset="-122"/>
                <a:cs typeface="+mn-e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0030101010101" charset="-122"/>
                <a:cs typeface="+mn-e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0030101010101" charset="-122"/>
                <a:cs typeface="+mn-e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0030101010101" charset="-122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0030101010101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0030101010101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0030101010101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Arial" panose="020B0604020202020204" pitchFamily="34" charset="0"/>
                <a:ea typeface="黑体" panose="02010600030101010101" charset="-122"/>
                <a:cs typeface="+mn-ea"/>
              </a:defRPr>
            </a:lvl9pPr>
          </a:lstStyle>
          <a:p>
            <a:pPr marL="0" indent="0">
              <a:buNone/>
            </a:pPr>
            <a:endParaRPr lang="zh-CN" altLang="en-US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D2053AFC-68F8-4D72-9D63-A43DDC1B33CF}"/>
              </a:ext>
            </a:extLst>
          </p:cNvPr>
          <p:cNvSpPr/>
          <p:nvPr/>
        </p:nvSpPr>
        <p:spPr>
          <a:xfrm>
            <a:off x="3910330" y="2310765"/>
            <a:ext cx="2058035" cy="1019810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原始指标的线性组合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AA2CBB1-C52D-4D47-A6F9-513B46564719}"/>
              </a:ext>
            </a:extLst>
          </p:cNvPr>
          <p:cNvCxnSpPr/>
          <p:nvPr/>
        </p:nvCxnSpPr>
        <p:spPr>
          <a:xfrm flipV="1">
            <a:off x="5968365" y="2786380"/>
            <a:ext cx="1036320" cy="11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流程图: 决策 13">
            <a:extLst>
              <a:ext uri="{FF2B5EF4-FFF2-40B4-BE49-F238E27FC236}">
                <a16:creationId xmlns:a16="http://schemas.microsoft.com/office/drawing/2014/main" id="{AD18B53E-5317-4077-A2CB-FA2162D53903}"/>
              </a:ext>
            </a:extLst>
          </p:cNvPr>
          <p:cNvSpPr/>
          <p:nvPr/>
        </p:nvSpPr>
        <p:spPr>
          <a:xfrm>
            <a:off x="7004685" y="1905635"/>
            <a:ext cx="3811905" cy="1772920"/>
          </a:xfrm>
          <a:prstGeom prst="flowChartDecisi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综合指标间不相关，且方差递减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A496DB7-C46C-4D65-A044-145591C1C66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902066" y="3678555"/>
            <a:ext cx="8572" cy="384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25EA9169-07CE-40E9-9E65-C81099B9019E}"/>
              </a:ext>
            </a:extLst>
          </p:cNvPr>
          <p:cNvSpPr/>
          <p:nvPr/>
        </p:nvSpPr>
        <p:spPr>
          <a:xfrm>
            <a:off x="7142480" y="4062730"/>
            <a:ext cx="3535680" cy="929640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</a:rPr>
              <a:t>第一主成分，第二主成分，…第</a:t>
            </a:r>
            <a:r>
              <a:rPr lang="en-US" altLang="zh-CN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</a:rPr>
              <a:t>p</a:t>
            </a:r>
            <a:r>
              <a:rPr lang="zh-CN" altLang="en-US" sz="200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</a:rPr>
              <a:t>主成分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uFillTx/>
              <a:latin typeface="+mj-ea"/>
              <a:ea typeface="+mj-ea"/>
            </a:endParaRP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3A758478-9955-47A8-A680-953191B0A11A}"/>
              </a:ext>
            </a:extLst>
          </p:cNvPr>
          <p:cNvSpPr/>
          <p:nvPr/>
        </p:nvSpPr>
        <p:spPr>
          <a:xfrm>
            <a:off x="6425565" y="5506257"/>
            <a:ext cx="4953000" cy="988695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选取前几个最大的主成分代替原来指标的信息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E3199FD-E78F-433A-92A4-2E6A6504407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902066" y="4992370"/>
            <a:ext cx="8254" cy="513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C6321F8-5325-4AC8-9299-ACCA910FB6AC}"/>
              </a:ext>
            </a:extLst>
          </p:cNvPr>
          <p:cNvCxnSpPr>
            <a:endCxn id="11" idx="1"/>
          </p:cNvCxnSpPr>
          <p:nvPr/>
        </p:nvCxnSpPr>
        <p:spPr>
          <a:xfrm>
            <a:off x="2728595" y="2811145"/>
            <a:ext cx="1181735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800C38B1-C53B-45CB-AC11-7AAC88BB172D}"/>
              </a:ext>
            </a:extLst>
          </p:cNvPr>
          <p:cNvSpPr/>
          <p:nvPr/>
        </p:nvSpPr>
        <p:spPr>
          <a:xfrm>
            <a:off x="458470" y="2310130"/>
            <a:ext cx="2543810" cy="1021080"/>
          </a:xfrm>
          <a:prstGeom prst="flowChart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uFillTx/>
                <a:latin typeface="+mj-ea"/>
                <a:ea typeface="+mj-ea"/>
                <a:sym typeface="+mn-ea"/>
              </a:rPr>
              <a:t>尽可能多地找出相关指标作为原始指标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FDF09E-F551-4705-91B8-560649C761D1}"/>
              </a:ext>
            </a:extLst>
          </p:cNvPr>
          <p:cNvSpPr txBox="1"/>
          <p:nvPr/>
        </p:nvSpPr>
        <p:spPr>
          <a:xfrm>
            <a:off x="612775" y="1347317"/>
            <a:ext cx="355092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主成分分析流程图：</a:t>
            </a:r>
          </a:p>
        </p:txBody>
      </p:sp>
    </p:spTree>
    <p:extLst>
      <p:ext uri="{BB962C8B-B14F-4D97-AF65-F5344CB8AC3E}">
        <p14:creationId xmlns:p14="http://schemas.microsoft.com/office/powerpoint/2010/main" val="2291647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Line 2">
            <a:extLst>
              <a:ext uri="{FF2B5EF4-FFF2-40B4-BE49-F238E27FC236}">
                <a16:creationId xmlns:a16="http://schemas.microsoft.com/office/drawing/2014/main" id="{4114996D-F86E-4777-B413-5121F4FC2245}"/>
              </a:ext>
            </a:extLst>
          </p:cNvPr>
          <p:cNvSpPr/>
          <p:nvPr/>
        </p:nvSpPr>
        <p:spPr>
          <a:xfrm flipV="1">
            <a:off x="6217578" y="1376333"/>
            <a:ext cx="0" cy="5334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A8E05B1D-45A0-4593-BF73-A5B8D8D45C49}"/>
              </a:ext>
            </a:extLst>
          </p:cNvPr>
          <p:cNvSpPr/>
          <p:nvPr/>
        </p:nvSpPr>
        <p:spPr>
          <a:xfrm rot="18850805">
            <a:off x="4312578" y="2740631"/>
            <a:ext cx="4876800" cy="22860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CCF6F60A-2C8A-4C0C-AE2F-DEA670BE2426}"/>
              </a:ext>
            </a:extLst>
          </p:cNvPr>
          <p:cNvSpPr/>
          <p:nvPr/>
        </p:nvSpPr>
        <p:spPr>
          <a:xfrm rot="18793590">
            <a:off x="3475966" y="3885219"/>
            <a:ext cx="6457950" cy="76200"/>
          </a:xfrm>
          <a:prstGeom prst="line">
            <a:avLst/>
          </a:prstGeom>
          <a:ln w="28575" cap="flat" cmpd="sng">
            <a:solidFill>
              <a:srgbClr val="CC33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8AF5242C-A896-40FF-9F17-9D5238918806}"/>
              </a:ext>
            </a:extLst>
          </p:cNvPr>
          <p:cNvSpPr/>
          <p:nvPr/>
        </p:nvSpPr>
        <p:spPr>
          <a:xfrm>
            <a:off x="3779178" y="4569431"/>
            <a:ext cx="5486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9E648F90-4318-4BF6-B9B0-E4BB3F75CCE1}"/>
              </a:ext>
            </a:extLst>
          </p:cNvPr>
          <p:cNvSpPr/>
          <p:nvPr/>
        </p:nvSpPr>
        <p:spPr>
          <a:xfrm rot="18996666" flipV="1">
            <a:off x="6903378" y="1597631"/>
            <a:ext cx="1588" cy="5334000"/>
          </a:xfrm>
          <a:prstGeom prst="line">
            <a:avLst/>
          </a:prstGeom>
          <a:ln w="28575" cap="flat" cmpd="sng">
            <a:solidFill>
              <a:srgbClr val="CC3300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C762712F-2D02-4A0E-BF85-15E5382565D9}"/>
              </a:ext>
            </a:extLst>
          </p:cNvPr>
          <p:cNvSpPr/>
          <p:nvPr/>
        </p:nvSpPr>
        <p:spPr>
          <a:xfrm>
            <a:off x="6674778" y="3121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1969D46A-D831-4259-AAAA-540FB06C3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217199"/>
              </p:ext>
            </p:extLst>
          </p:nvPr>
        </p:nvGraphicFramePr>
        <p:xfrm>
          <a:off x="6503328" y="1445231"/>
          <a:ext cx="304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r:id="rId4" imgW="301625" imgH="414655" progId="Equation.3">
                  <p:embed/>
                </p:oleObj>
              </mc:Choice>
              <mc:Fallback>
                <p:oleObj r:id="rId4" imgW="301625" imgH="414655" progId="Equation.3">
                  <p:embed/>
                  <p:pic>
                    <p:nvPicPr>
                      <p:cNvPr id="17" name="Object 8">
                        <a:extLst>
                          <a:ext uri="{FF2B5EF4-FFF2-40B4-BE49-F238E27FC236}">
                            <a16:creationId xmlns:a16="http://schemas.microsoft.com/office/drawing/2014/main" id="{1969D46A-D831-4259-AAAA-540FB06C3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03328" y="1445231"/>
                        <a:ext cx="3048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F0C62D28-6420-4152-A78B-36CBD256E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064349"/>
              </p:ext>
            </p:extLst>
          </p:nvPr>
        </p:nvGraphicFramePr>
        <p:xfrm>
          <a:off x="9417978" y="4340831"/>
          <a:ext cx="26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6" imgW="264160" imgH="414655" progId="Equation.3">
                  <p:embed/>
                </p:oleObj>
              </mc:Choice>
              <mc:Fallback>
                <p:oleObj r:id="rId6" imgW="264160" imgH="414655" progId="Equation.3">
                  <p:embed/>
                  <p:pic>
                    <p:nvPicPr>
                      <p:cNvPr id="18" name="Object 9">
                        <a:extLst>
                          <a:ext uri="{FF2B5EF4-FFF2-40B4-BE49-F238E27FC236}">
                            <a16:creationId xmlns:a16="http://schemas.microsoft.com/office/drawing/2014/main" id="{F0C62D28-6420-4152-A78B-36CBD256E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417978" y="4340831"/>
                        <a:ext cx="2667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0">
            <a:extLst>
              <a:ext uri="{FF2B5EF4-FFF2-40B4-BE49-F238E27FC236}">
                <a16:creationId xmlns:a16="http://schemas.microsoft.com/office/drawing/2014/main" id="{0D8941D0-EB12-4D78-9DDF-C243DEF3BD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64217"/>
              </p:ext>
            </p:extLst>
          </p:nvPr>
        </p:nvGraphicFramePr>
        <p:xfrm>
          <a:off x="9160820" y="1376333"/>
          <a:ext cx="339090" cy="55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8" imgW="139700" imgH="228600" progId="Equation.3">
                  <p:embed/>
                </p:oleObj>
              </mc:Choice>
              <mc:Fallback>
                <p:oleObj r:id="rId8" imgW="139700" imgH="228600" progId="Equation.3">
                  <p:embed/>
                  <p:pic>
                    <p:nvPicPr>
                      <p:cNvPr id="19" name="Object 10">
                        <a:extLst>
                          <a:ext uri="{FF2B5EF4-FFF2-40B4-BE49-F238E27FC236}">
                            <a16:creationId xmlns:a16="http://schemas.microsoft.com/office/drawing/2014/main" id="{0D8941D0-EB12-4D78-9DDF-C243DEF3BD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60820" y="1376333"/>
                        <a:ext cx="339090" cy="5568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1">
            <a:extLst>
              <a:ext uri="{FF2B5EF4-FFF2-40B4-BE49-F238E27FC236}">
                <a16:creationId xmlns:a16="http://schemas.microsoft.com/office/drawing/2014/main" id="{F6BDB284-2E97-4B15-A62B-5999B4B6AF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958081"/>
              </p:ext>
            </p:extLst>
          </p:nvPr>
        </p:nvGraphicFramePr>
        <p:xfrm>
          <a:off x="4862012" y="1868459"/>
          <a:ext cx="321945" cy="43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10" imgW="165100" imgH="228600" progId="Equation.3">
                  <p:embed/>
                </p:oleObj>
              </mc:Choice>
              <mc:Fallback>
                <p:oleObj r:id="rId10" imgW="165100" imgH="228600" progId="Equation.3">
                  <p:embed/>
                  <p:pic>
                    <p:nvPicPr>
                      <p:cNvPr id="21" name="Object 11">
                        <a:extLst>
                          <a:ext uri="{FF2B5EF4-FFF2-40B4-BE49-F238E27FC236}">
                            <a16:creationId xmlns:a16="http://schemas.microsoft.com/office/drawing/2014/main" id="{F6BDB284-2E97-4B15-A62B-5999B4B6AF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2012" y="1868459"/>
                        <a:ext cx="321945" cy="439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2">
            <a:extLst>
              <a:ext uri="{FF2B5EF4-FFF2-40B4-BE49-F238E27FC236}">
                <a16:creationId xmlns:a16="http://schemas.microsoft.com/office/drawing/2014/main" id="{FFE98BDB-3878-4B22-9C11-4608AF6B4CC7}"/>
              </a:ext>
            </a:extLst>
          </p:cNvPr>
          <p:cNvSpPr/>
          <p:nvPr/>
        </p:nvSpPr>
        <p:spPr>
          <a:xfrm>
            <a:off x="69795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B4635746-5B5B-48AD-B289-98D238CAD74C}"/>
              </a:ext>
            </a:extLst>
          </p:cNvPr>
          <p:cNvSpPr/>
          <p:nvPr/>
        </p:nvSpPr>
        <p:spPr>
          <a:xfrm>
            <a:off x="7284378" y="3274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5A766AED-6195-47D8-8E88-9DFA7F789334}"/>
              </a:ext>
            </a:extLst>
          </p:cNvPr>
          <p:cNvSpPr/>
          <p:nvPr/>
        </p:nvSpPr>
        <p:spPr>
          <a:xfrm>
            <a:off x="7131978" y="2512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3CF28DBF-F99F-4DC9-BECA-560AFE9A6D5D}"/>
              </a:ext>
            </a:extLst>
          </p:cNvPr>
          <p:cNvSpPr/>
          <p:nvPr/>
        </p:nvSpPr>
        <p:spPr>
          <a:xfrm>
            <a:off x="75891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FF356C25-3B8C-438F-B4DA-6967CAA4FF16}"/>
              </a:ext>
            </a:extLst>
          </p:cNvPr>
          <p:cNvSpPr/>
          <p:nvPr/>
        </p:nvSpPr>
        <p:spPr>
          <a:xfrm>
            <a:off x="7665378" y="2435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157E3FCF-88FC-459F-8FEF-00FD6E9C8B30}"/>
              </a:ext>
            </a:extLst>
          </p:cNvPr>
          <p:cNvSpPr/>
          <p:nvPr/>
        </p:nvSpPr>
        <p:spPr>
          <a:xfrm>
            <a:off x="7741578" y="3045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69C121B5-7DAB-4CD5-8BCE-66CFAD45BC7D}"/>
              </a:ext>
            </a:extLst>
          </p:cNvPr>
          <p:cNvSpPr/>
          <p:nvPr/>
        </p:nvSpPr>
        <p:spPr>
          <a:xfrm>
            <a:off x="7665378" y="3883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20E45FF3-0C2F-4086-BBC1-293C54AD11F8}"/>
              </a:ext>
            </a:extLst>
          </p:cNvPr>
          <p:cNvSpPr/>
          <p:nvPr/>
        </p:nvSpPr>
        <p:spPr>
          <a:xfrm>
            <a:off x="7970178" y="3274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44B25773-F4BE-4115-9D48-E406AAF7E34A}"/>
              </a:ext>
            </a:extLst>
          </p:cNvPr>
          <p:cNvSpPr/>
          <p:nvPr/>
        </p:nvSpPr>
        <p:spPr>
          <a:xfrm>
            <a:off x="6674778" y="3578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98FE7EAC-4CAF-4AA0-AFCE-34E96DFC618F}"/>
              </a:ext>
            </a:extLst>
          </p:cNvPr>
          <p:cNvSpPr/>
          <p:nvPr/>
        </p:nvSpPr>
        <p:spPr>
          <a:xfrm>
            <a:off x="6979578" y="3426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6DCE7682-A8DD-47B0-829A-D36C0DDA7CAF}"/>
              </a:ext>
            </a:extLst>
          </p:cNvPr>
          <p:cNvSpPr/>
          <p:nvPr/>
        </p:nvSpPr>
        <p:spPr>
          <a:xfrm>
            <a:off x="7131978" y="3578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CAC3FFA1-EFF4-4AD8-B76B-A193005AAB31}"/>
              </a:ext>
            </a:extLst>
          </p:cNvPr>
          <p:cNvSpPr/>
          <p:nvPr/>
        </p:nvSpPr>
        <p:spPr>
          <a:xfrm>
            <a:off x="6979578" y="4036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694C472B-B5F9-4953-A4CD-37BF05B8A417}"/>
              </a:ext>
            </a:extLst>
          </p:cNvPr>
          <p:cNvSpPr/>
          <p:nvPr/>
        </p:nvSpPr>
        <p:spPr>
          <a:xfrm>
            <a:off x="7436778" y="3883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78B495E5-6C73-4D35-869F-5B988BC2A0FA}"/>
              </a:ext>
            </a:extLst>
          </p:cNvPr>
          <p:cNvSpPr/>
          <p:nvPr/>
        </p:nvSpPr>
        <p:spPr>
          <a:xfrm>
            <a:off x="6293778" y="4798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2139292E-282F-4D41-BBC0-CC70C7924710}"/>
              </a:ext>
            </a:extLst>
          </p:cNvPr>
          <p:cNvSpPr/>
          <p:nvPr/>
        </p:nvSpPr>
        <p:spPr>
          <a:xfrm>
            <a:off x="7589178" y="4036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F3DD9DA3-0BE6-4A37-83D6-D9A1EA83DF0E}"/>
              </a:ext>
            </a:extLst>
          </p:cNvPr>
          <p:cNvSpPr/>
          <p:nvPr/>
        </p:nvSpPr>
        <p:spPr>
          <a:xfrm>
            <a:off x="5303178" y="4264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23A77AF2-BCAE-4B0B-A8D9-FA282D338A56}"/>
              </a:ext>
            </a:extLst>
          </p:cNvPr>
          <p:cNvSpPr/>
          <p:nvPr/>
        </p:nvSpPr>
        <p:spPr>
          <a:xfrm>
            <a:off x="64461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43278EB7-344C-43DA-9335-CB1C38762572}"/>
              </a:ext>
            </a:extLst>
          </p:cNvPr>
          <p:cNvSpPr/>
          <p:nvPr/>
        </p:nvSpPr>
        <p:spPr>
          <a:xfrm>
            <a:off x="7512978" y="3578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58631138-9AE5-4E01-B138-DC360C9F0652}"/>
              </a:ext>
            </a:extLst>
          </p:cNvPr>
          <p:cNvSpPr/>
          <p:nvPr/>
        </p:nvSpPr>
        <p:spPr>
          <a:xfrm>
            <a:off x="5760378" y="3655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18536C05-EDD9-4474-A633-E4106EBDCAD7}"/>
              </a:ext>
            </a:extLst>
          </p:cNvPr>
          <p:cNvSpPr/>
          <p:nvPr/>
        </p:nvSpPr>
        <p:spPr>
          <a:xfrm>
            <a:off x="5150778" y="4645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346E0D72-49B0-4AEC-A9C2-A6BA56BB079A}"/>
              </a:ext>
            </a:extLst>
          </p:cNvPr>
          <p:cNvSpPr/>
          <p:nvPr/>
        </p:nvSpPr>
        <p:spPr>
          <a:xfrm>
            <a:off x="5684178" y="44932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56ECCBED-A955-4A91-A8BD-5AE3C8646CC1}"/>
              </a:ext>
            </a:extLst>
          </p:cNvPr>
          <p:cNvSpPr/>
          <p:nvPr/>
        </p:nvSpPr>
        <p:spPr>
          <a:xfrm>
            <a:off x="5303178" y="4798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BB6E5B9F-9557-4EA5-B5EA-14044A953CCC}"/>
              </a:ext>
            </a:extLst>
          </p:cNvPr>
          <p:cNvSpPr/>
          <p:nvPr/>
        </p:nvSpPr>
        <p:spPr>
          <a:xfrm>
            <a:off x="5531778" y="5407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03C9EA48-4BCE-4265-A866-BAA2A0304A5D}"/>
              </a:ext>
            </a:extLst>
          </p:cNvPr>
          <p:cNvSpPr/>
          <p:nvPr/>
        </p:nvSpPr>
        <p:spPr>
          <a:xfrm>
            <a:off x="6674778" y="4950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E5B54005-F79F-4AF9-8694-4D4B287BA193}"/>
              </a:ext>
            </a:extLst>
          </p:cNvPr>
          <p:cNvSpPr/>
          <p:nvPr/>
        </p:nvSpPr>
        <p:spPr>
          <a:xfrm>
            <a:off x="6522378" y="4340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7" name="Rectangle 37">
            <a:extLst>
              <a:ext uri="{FF2B5EF4-FFF2-40B4-BE49-F238E27FC236}">
                <a16:creationId xmlns:a16="http://schemas.microsoft.com/office/drawing/2014/main" id="{2BD29153-E601-4678-834C-6537300BBAD5}"/>
              </a:ext>
            </a:extLst>
          </p:cNvPr>
          <p:cNvSpPr/>
          <p:nvPr/>
        </p:nvSpPr>
        <p:spPr>
          <a:xfrm>
            <a:off x="5836578" y="4950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0E581AA6-0E02-4587-8193-4377DC6777CD}"/>
              </a:ext>
            </a:extLst>
          </p:cNvPr>
          <p:cNvSpPr/>
          <p:nvPr/>
        </p:nvSpPr>
        <p:spPr>
          <a:xfrm>
            <a:off x="5074578" y="48742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760B8CC2-1917-448E-88B3-27D2C73A6248}"/>
              </a:ext>
            </a:extLst>
          </p:cNvPr>
          <p:cNvSpPr/>
          <p:nvPr/>
        </p:nvSpPr>
        <p:spPr>
          <a:xfrm>
            <a:off x="5226978" y="40360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0" name="Rectangle 40">
            <a:extLst>
              <a:ext uri="{FF2B5EF4-FFF2-40B4-BE49-F238E27FC236}">
                <a16:creationId xmlns:a16="http://schemas.microsoft.com/office/drawing/2014/main" id="{E34DB4C5-CC92-4B80-8715-DE27D62427DE}"/>
              </a:ext>
            </a:extLst>
          </p:cNvPr>
          <p:cNvSpPr/>
          <p:nvPr/>
        </p:nvSpPr>
        <p:spPr>
          <a:xfrm>
            <a:off x="5684178" y="4264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144ACC2C-C398-4F14-B365-797BDB8285B6}"/>
              </a:ext>
            </a:extLst>
          </p:cNvPr>
          <p:cNvSpPr/>
          <p:nvPr/>
        </p:nvSpPr>
        <p:spPr>
          <a:xfrm>
            <a:off x="5455578" y="3655031"/>
            <a:ext cx="533400" cy="3810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2" name="Rectangle 42">
            <a:extLst>
              <a:ext uri="{FF2B5EF4-FFF2-40B4-BE49-F238E27FC236}">
                <a16:creationId xmlns:a16="http://schemas.microsoft.com/office/drawing/2014/main" id="{37C8C596-D9BF-40A6-AFFE-6C908B61E86C}"/>
              </a:ext>
            </a:extLst>
          </p:cNvPr>
          <p:cNvSpPr/>
          <p:nvPr/>
        </p:nvSpPr>
        <p:spPr>
          <a:xfrm>
            <a:off x="5226978" y="5331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C6E2A578-D7FE-419B-B1C2-E5BCF631B6C1}"/>
              </a:ext>
            </a:extLst>
          </p:cNvPr>
          <p:cNvSpPr/>
          <p:nvPr/>
        </p:nvSpPr>
        <p:spPr>
          <a:xfrm>
            <a:off x="8198778" y="2816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4" name="Rectangle 44">
            <a:extLst>
              <a:ext uri="{FF2B5EF4-FFF2-40B4-BE49-F238E27FC236}">
                <a16:creationId xmlns:a16="http://schemas.microsoft.com/office/drawing/2014/main" id="{48027ABC-1E38-45E5-8E2C-8D7C924D76D2}"/>
              </a:ext>
            </a:extLst>
          </p:cNvPr>
          <p:cNvSpPr/>
          <p:nvPr/>
        </p:nvSpPr>
        <p:spPr>
          <a:xfrm>
            <a:off x="7970178" y="22834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FFC579F2-2098-4200-95EE-85C0CBBFF023}"/>
              </a:ext>
            </a:extLst>
          </p:cNvPr>
          <p:cNvSpPr/>
          <p:nvPr/>
        </p:nvSpPr>
        <p:spPr>
          <a:xfrm>
            <a:off x="7436778" y="2359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6" name="Rectangle 46">
            <a:extLst>
              <a:ext uri="{FF2B5EF4-FFF2-40B4-BE49-F238E27FC236}">
                <a16:creationId xmlns:a16="http://schemas.microsoft.com/office/drawing/2014/main" id="{C1AC41DF-B50B-42AB-BB8A-E1F3A5C045AB}"/>
              </a:ext>
            </a:extLst>
          </p:cNvPr>
          <p:cNvSpPr/>
          <p:nvPr/>
        </p:nvSpPr>
        <p:spPr>
          <a:xfrm>
            <a:off x="7055778" y="24358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7" name="Rectangle 47">
            <a:extLst>
              <a:ext uri="{FF2B5EF4-FFF2-40B4-BE49-F238E27FC236}">
                <a16:creationId xmlns:a16="http://schemas.microsoft.com/office/drawing/2014/main" id="{E666F2C0-EBD5-470E-A433-420D32D14923}"/>
              </a:ext>
            </a:extLst>
          </p:cNvPr>
          <p:cNvSpPr/>
          <p:nvPr/>
        </p:nvSpPr>
        <p:spPr>
          <a:xfrm>
            <a:off x="6293778" y="3121631"/>
            <a:ext cx="381000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lvl="0" indent="0" algn="ctr"/>
            <a:r>
              <a:rPr lang="en-US" altLang="zh-CN" sz="2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endParaRPr lang="en-US" altLang="zh-CN" sz="2800" b="0" dirty="0">
              <a:latin typeface="Times New Roman" panose="02020603050405020304" pitchFamily="18" charset="0"/>
              <a:ea typeface="华文琥珀" pitchFamily="2" charset="-122"/>
            </a:endParaRPr>
          </a:p>
        </p:txBody>
      </p:sp>
      <p:sp>
        <p:nvSpPr>
          <p:cNvPr id="58" name="Rectangle 48">
            <a:extLst>
              <a:ext uri="{FF2B5EF4-FFF2-40B4-BE49-F238E27FC236}">
                <a16:creationId xmlns:a16="http://schemas.microsoft.com/office/drawing/2014/main" id="{AF04F200-8197-44C9-9CEF-87C076662138}"/>
              </a:ext>
            </a:extLst>
          </p:cNvPr>
          <p:cNvSpPr/>
          <p:nvPr/>
        </p:nvSpPr>
        <p:spPr>
          <a:xfrm>
            <a:off x="2255178" y="1826231"/>
            <a:ext cx="1143000" cy="441960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ctr"/>
          <a:lstStyle/>
          <a:p>
            <a:pPr lvl="0" indent="0" algn="ctr"/>
            <a:r>
              <a:rPr lang="zh-CN" altLang="en-US" sz="3200" b="0" dirty="0">
                <a:solidFill>
                  <a:schemeClr val="tx2"/>
                </a:solidFill>
                <a:latin typeface="微软雅黑" panose="020B0503020204020204" pitchFamily="34" charset="-122"/>
              </a:rPr>
              <a:t>主成分分析的几何解释</a:t>
            </a:r>
          </a:p>
          <a:p>
            <a:pPr lvl="0" indent="0" algn="ctr"/>
            <a:endParaRPr lang="zh-CN" altLang="en-US" sz="3200" b="0" dirty="0">
              <a:solidFill>
                <a:srgbClr val="FF00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59" name="Rectangle 49">
            <a:extLst>
              <a:ext uri="{FF2B5EF4-FFF2-40B4-BE49-F238E27FC236}">
                <a16:creationId xmlns:a16="http://schemas.microsoft.com/office/drawing/2014/main" id="{391FD878-19A1-4F02-986E-6F48D9574D62}"/>
              </a:ext>
            </a:extLst>
          </p:cNvPr>
          <p:cNvSpPr/>
          <p:nvPr/>
        </p:nvSpPr>
        <p:spPr>
          <a:xfrm>
            <a:off x="8614410" y="5585932"/>
            <a:ext cx="3434080" cy="5791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en-US" sz="3200" b="0" dirty="0">
                <a:solidFill>
                  <a:srgbClr val="FF0066"/>
                </a:solidFill>
                <a:latin typeface="微软雅黑" panose="020B0503020204020204" pitchFamily="34" charset="-122"/>
              </a:rPr>
              <a:t>平移、旋转坐标轴</a:t>
            </a:r>
          </a:p>
        </p:txBody>
      </p:sp>
    </p:spTree>
    <p:extLst>
      <p:ext uri="{BB962C8B-B14F-4D97-AF65-F5344CB8AC3E}">
        <p14:creationId xmlns:p14="http://schemas.microsoft.com/office/powerpoint/2010/main" val="366090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5175" y="5381576"/>
            <a:ext cx="10201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Cambria" panose="020405030504060302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的思想很简单</a:t>
            </a:r>
            <a:r>
              <a:rPr lang="en-US" altLang="zh-CN" dirty="0">
                <a:latin typeface="Cambria" panose="020405030504060302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减少数据集的特征数量，同时尽可能地保留信息。</a:t>
            </a:r>
            <a:endParaRPr lang="zh-CN" altLang="zh-CN" sz="1800" dirty="0">
              <a:effectLst/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Principal Component Analysis second principal">
            <a:extLst>
              <a:ext uri="{FF2B5EF4-FFF2-40B4-BE49-F238E27FC236}">
                <a16:creationId xmlns:a16="http://schemas.microsoft.com/office/drawing/2014/main" id="{B6C2DB14-8FA4-41DA-BBC5-EF642E1D44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358085"/>
            <a:ext cx="952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2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1481028-D624-447C-9D20-C75ABA258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CA7633-F3F4-48B9-9E2C-DA8CE0BA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65" y="1279614"/>
            <a:ext cx="3760023" cy="38005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ED7C95-BAE2-4BF9-92D1-9AC56F47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94" y="1528736"/>
            <a:ext cx="3846395" cy="38005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4EC5B60-1ABE-4BEC-8907-54CDBA5C78BD}"/>
              </a:ext>
            </a:extLst>
          </p:cNvPr>
          <p:cNvSpPr txBox="1"/>
          <p:nvPr/>
        </p:nvSpPr>
        <p:spPr>
          <a:xfrm>
            <a:off x="2697236" y="5363823"/>
            <a:ext cx="7844049" cy="580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通过平移、旋转坐标轴，找到主成分</a:t>
            </a:r>
            <a:r>
              <a:rPr lang="en-US" altLang="zh-CN" dirty="0"/>
              <a:t>pc1</a:t>
            </a:r>
            <a:r>
              <a:rPr lang="zh-CN" altLang="en-US" dirty="0"/>
              <a:t>和</a:t>
            </a:r>
            <a:r>
              <a:rPr lang="en-US" altLang="zh-CN" dirty="0"/>
              <a:t>pc2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588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83481" y="1452670"/>
                <a:ext cx="5186497" cy="3739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 err="1">
                    <a:latin typeface="+mj-ea"/>
                    <a:ea typeface="+mj-ea"/>
                    <a:cs typeface="Times New Roman" panose="02020603050405020304" pitchFamily="18" charset="0"/>
                  </a:rPr>
                  <a:t>PCA</a:t>
                </a:r>
                <a:r>
                  <a:rPr lang="en-US" altLang="zh-CN" sz="18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识别在训练集中占最大方差量的轴</a:t>
                </a:r>
                <a:r>
                  <a:rPr lang="en-US" altLang="zh-CN" sz="18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在图1中，它是实线。 它还找到与第一个轴正交的第二个轴，它考虑了剩余方差的最大量。在这个2D示例中，没有选择：它是虚线。如果它是一个更高维的数据集，PCA还会找到与前两个轴正交的第三个轴，以及第四个，第五个等等 - </a:t>
                </a:r>
                <a:r>
                  <a:rPr lang="en-US" altLang="zh-CN" sz="18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与数据集中的维数一样多的轴</a:t>
                </a:r>
                <a:r>
                  <a:rPr lang="en-US" altLang="zh-CN" sz="18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  <a:endParaRPr lang="zh-CN" altLang="zh-CN" sz="18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定义第</a:t>
                </a:r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轴的单位</a:t>
                </a:r>
                <a:r>
                  <a:rPr lang="zh-CN" altLang="en-US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向</a:t>
                </a:r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量称为第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个主成分</a:t>
                </a:r>
                <a:r>
                  <a:rPr lang="en-US" altLang="zh-CN" sz="18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(PC) 。</a:t>
                </a:r>
                <a:endParaRPr lang="zh-CN" altLang="zh-CN" sz="1800" b="1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81" y="1452670"/>
                <a:ext cx="5186497" cy="3739485"/>
              </a:xfrm>
              <a:prstGeom prst="rect">
                <a:avLst/>
              </a:prstGeom>
              <a:blipFill>
                <a:blip r:embed="rId3"/>
                <a:stretch>
                  <a:fillRect l="-940" r="-1058" b="-1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/>
        </p:blipFill>
        <p:spPr>
          <a:xfrm>
            <a:off x="6894364" y="1265710"/>
            <a:ext cx="4198829" cy="21177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64" y="3722334"/>
            <a:ext cx="4520017" cy="2917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57031" y="5238322"/>
                <a:ext cx="5188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 err="1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在图</a:t>
                </a:r>
                <a:r>
                  <a:rPr lang="en-US" altLang="zh-CN" sz="1800" dirty="0" err="1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8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中，第一个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PC</a:t>
                </a:r>
                <a:r>
                  <a:rPr lang="en-US" altLang="zh-CN" sz="18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dirty="0" err="1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第二个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PC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effectLst/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 dirty="0">
                  <a:effectLst/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31" y="5238322"/>
                <a:ext cx="5188536" cy="369332"/>
              </a:xfrm>
              <a:prstGeom prst="rect">
                <a:avLst/>
              </a:prstGeom>
              <a:blipFill>
                <a:blip r:embed="rId6"/>
                <a:stretch>
                  <a:fillRect l="-704" t="-9836" r="-11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057031" y="5653821"/>
            <a:ext cx="503896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+mj-ea"/>
                <a:ea typeface="+mj-ea"/>
                <a:cs typeface="Times New Roman" panose="02020603050405020304" pitchFamily="18" charset="0"/>
              </a:rPr>
              <a:t>在图2中，前两个</a:t>
            </a:r>
            <a:r>
              <a:rPr lang="en-US" altLang="zh-CN" sz="18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 err="1">
                <a:latin typeface="+mj-ea"/>
                <a:ea typeface="+mj-ea"/>
                <a:cs typeface="Times New Roman" panose="02020603050405020304" pitchFamily="18" charset="0"/>
              </a:rPr>
              <a:t>PC</a:t>
            </a:r>
            <a:r>
              <a:rPr lang="en-US" altLang="zh-CN" sz="1800" dirty="0" err="1">
                <a:latin typeface="+mj-ea"/>
                <a:ea typeface="+mj-ea"/>
                <a:cs typeface="Times New Roman" panose="02020603050405020304" pitchFamily="18" charset="0"/>
              </a:rPr>
              <a:t>由平面中的正交箭头表示，第三个</a:t>
            </a:r>
            <a:r>
              <a:rPr lang="en-US" altLang="zh-CN" sz="18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+mj-ea"/>
                <a:ea typeface="+mj-ea"/>
                <a:cs typeface="Times New Roman" panose="02020603050405020304" pitchFamily="18" charset="0"/>
              </a:rPr>
              <a:t>PC与平面正交（向上或向下</a:t>
            </a:r>
            <a:r>
              <a:rPr lang="en-US" altLang="zh-CN" sz="1800" dirty="0">
                <a:latin typeface="+mj-ea"/>
                <a:ea typeface="+mj-ea"/>
                <a:cs typeface="Times New Roman" panose="02020603050405020304" pitchFamily="18" charset="0"/>
              </a:rPr>
              <a:t>）。</a:t>
            </a:r>
            <a:endParaRPr lang="zh-CN" altLang="zh-CN" sz="14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1481028-D624-447C-9D20-C75ABA258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ABF7A4-2FD9-4F0E-B484-4BCFD39C9F05}"/>
              </a:ext>
            </a:extLst>
          </p:cNvPr>
          <p:cNvSpPr txBox="1"/>
          <p:nvPr/>
        </p:nvSpPr>
        <p:spPr>
          <a:xfrm>
            <a:off x="7919304" y="3429000"/>
            <a:ext cx="2637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选择要投影到的子空间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DC6B63-2A6A-455F-97A9-688378CC3F51}"/>
              </a:ext>
            </a:extLst>
          </p:cNvPr>
          <p:cNvSpPr txBox="1"/>
          <p:nvPr/>
        </p:nvSpPr>
        <p:spPr>
          <a:xfrm>
            <a:off x="7675081" y="6519446"/>
            <a:ext cx="2637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3209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32689-71F0-4BF5-A5F2-752F6332FC08}"/>
              </a:ext>
            </a:extLst>
          </p:cNvPr>
          <p:cNvSpPr txBox="1"/>
          <p:nvPr/>
        </p:nvSpPr>
        <p:spPr>
          <a:xfrm>
            <a:off x="765174" y="1369992"/>
            <a:ext cx="10310367" cy="279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如何得到这些包含最大差异性的主成分方向呢</a:t>
            </a:r>
            <a:r>
              <a:rPr lang="en-US" altLang="zh-CN" b="1" dirty="0"/>
              <a:t>?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通过计算数据矩阵的协方差矩阵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然后得到协方差矩阵的特征值特征向量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选择特征值最大</a:t>
            </a:r>
            <a:r>
              <a:rPr lang="en-US" altLang="zh-CN" dirty="0"/>
              <a:t>(</a:t>
            </a:r>
            <a:r>
              <a:rPr lang="zh-CN" altLang="en-US" dirty="0"/>
              <a:t>即方差最大</a:t>
            </a:r>
            <a:r>
              <a:rPr lang="en-US" altLang="zh-CN" dirty="0"/>
              <a:t>)</a:t>
            </a:r>
            <a:r>
              <a:rPr lang="zh-CN" altLang="en-US" dirty="0"/>
              <a:t>的</a:t>
            </a:r>
            <a:r>
              <a:rPr lang="en-US" altLang="zh-CN" dirty="0"/>
              <a:t>k</a:t>
            </a:r>
            <a:r>
              <a:rPr lang="zh-CN" altLang="en-US" dirty="0"/>
              <a:t>个特征所对应的特征向量组成的矩阵。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这样就可以将数据矩阵转换到新的空间当中，实现数据特征的降维。</a:t>
            </a:r>
          </a:p>
        </p:txBody>
      </p:sp>
    </p:spTree>
    <p:extLst>
      <p:ext uri="{BB962C8B-B14F-4D97-AF65-F5344CB8AC3E}">
        <p14:creationId xmlns:p14="http://schemas.microsoft.com/office/powerpoint/2010/main" val="4092722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40255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800" b="1" dirty="0">
                <a:latin typeface="Cambria" panose="020405030504060302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800" b="1" dirty="0">
                <a:latin typeface="Cambria" panose="02040503050406030204" pitchFamily="18" charset="0"/>
                <a:cs typeface="Times New Roman" panose="02020603050405020304" pitchFamily="18" charset="0"/>
              </a:rPr>
              <a:t>的算法两种实现方法</a:t>
            </a:r>
            <a:endParaRPr lang="zh-CN" altLang="zh-CN" sz="2000" b="1" dirty="0">
              <a:effectLst/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E3D9DE-E530-49F1-9B10-911E142EA23E}"/>
              </a:ext>
            </a:extLst>
          </p:cNvPr>
          <p:cNvSpPr txBox="1"/>
          <p:nvPr/>
        </p:nvSpPr>
        <p:spPr>
          <a:xfrm>
            <a:off x="668338" y="2477289"/>
            <a:ext cx="10275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(1) </a:t>
            </a:r>
            <a:r>
              <a:rPr lang="zh-CN" altLang="en-US" dirty="0"/>
              <a:t>基于</a:t>
            </a:r>
            <a:r>
              <a:rPr lang="en-US" altLang="zh-CN" dirty="0"/>
              <a:t>SVD</a:t>
            </a:r>
            <a:r>
              <a:rPr lang="zh-CN" altLang="en-US" dirty="0"/>
              <a:t>分解协方差矩阵实现</a:t>
            </a:r>
            <a:r>
              <a:rPr lang="en-US" altLang="zh-CN" dirty="0"/>
              <a:t>PCA</a:t>
            </a:r>
            <a:r>
              <a:rPr lang="zh-CN" altLang="en-US" dirty="0"/>
              <a:t>算法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(2) </a:t>
            </a:r>
            <a:r>
              <a:rPr lang="zh-CN" altLang="en-US" dirty="0"/>
              <a:t>基于特征值分解协方差矩阵实现</a:t>
            </a:r>
            <a:r>
              <a:rPr lang="en-US" altLang="zh-CN" dirty="0"/>
              <a:t>PCA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883974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8649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(1)</a:t>
            </a:r>
            <a:r>
              <a:rPr lang="zh-CN" altLang="en-US" sz="2800" dirty="0"/>
              <a:t>基于</a:t>
            </a:r>
            <a:r>
              <a:rPr lang="en-US" altLang="zh-CN" sz="2800" dirty="0"/>
              <a:t>SVD</a:t>
            </a:r>
            <a:r>
              <a:rPr lang="zh-CN" altLang="en-US" sz="2800" dirty="0"/>
              <a:t>分解协方差矩阵实现</a:t>
            </a:r>
            <a:r>
              <a:rPr lang="en-US" altLang="zh-CN" sz="2800" dirty="0"/>
              <a:t>PCA</a:t>
            </a:r>
            <a:r>
              <a:rPr lang="zh-CN" altLang="en-US" sz="2800" dirty="0"/>
              <a:t>算法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7E3D9DE-E530-49F1-9B10-911E142EA23E}"/>
                  </a:ext>
                </a:extLst>
              </p:cNvPr>
              <p:cNvSpPr txBox="1"/>
              <p:nvPr/>
            </p:nvSpPr>
            <p:spPr>
              <a:xfrm>
                <a:off x="476911" y="2147542"/>
                <a:ext cx="11046749" cy="3969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PCA</a:t>
                </a:r>
                <a:r>
                  <a:rPr lang="en-US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减少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维到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维：</a:t>
                </a:r>
                <a:endParaRPr lang="en-US" altLang="zh-CN" sz="20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000" dirty="0">
                    <a:latin typeface="+mj-ea"/>
                    <a:ea typeface="+mj-ea"/>
                  </a:rPr>
                  <a:t>设有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条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维数据，将原始数据按列组成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列矩阵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CN" altLang="zh-CN" sz="2000" i="1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第一步是均值归一化。我们需要计算出所有特征的均值，然后令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Euclid" panose="02020503060505020303" pitchFamily="18" charset="0"/>
                  </a:rPr>
                  <a:t>为均值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）。</a:t>
                </a:r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如果特征是在不同的数量级上，我们还需要将其除以标准差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第二步是计算</a:t>
                </a:r>
                <a:r>
                  <a:rPr lang="en-US" altLang="zh-CN" sz="2000" b="1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协方差矩阵</a:t>
                </a:r>
                <a:r>
                  <a:rPr lang="en-US" altLang="zh-CN" sz="2000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（</a:t>
                </a:r>
                <a:r>
                  <a:rPr lang="en-US" altLang="zh-CN" sz="2000" b="1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covariance</a:t>
                </a:r>
                <a:r>
                  <a:rPr lang="en-US" altLang="zh-CN" sz="2000" b="1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 matrix</a:t>
                </a:r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𝛴</m:t>
                    </m:r>
                  </m:oMath>
                </a14:m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∑=</m:t>
                    </m:r>
                    <m:f>
                      <m:f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Euclid" panose="02020503060505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Euclid" panose="02020503060505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Euclid" panose="02020503060505020303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2000" dirty="0">
                  <a:effectLst/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第三步是计算协方差矩阵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特征向量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eigenvectors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可以利用奇异值分解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(SVD)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来求解。</a:t>
                </a:r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7E3D9DE-E530-49F1-9B10-911E142E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1" y="2147542"/>
                <a:ext cx="11046749" cy="3969676"/>
              </a:xfrm>
              <a:prstGeom prst="rect">
                <a:avLst/>
              </a:prstGeom>
              <a:blipFill>
                <a:blip r:embed="rId2"/>
                <a:stretch>
                  <a:fillRect l="-552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66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6091556-2F90-4B03-9D36-A6E5D1A93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B8A5A6-DF73-4F1C-8D7F-08FD50A5E376}"/>
              </a:ext>
            </a:extLst>
          </p:cNvPr>
          <p:cNvSpPr txBox="1"/>
          <p:nvPr/>
        </p:nvSpPr>
        <p:spPr>
          <a:xfrm>
            <a:off x="668338" y="1365849"/>
            <a:ext cx="10176035" cy="279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维数灾难</a:t>
            </a:r>
            <a:r>
              <a:rPr lang="en-US" altLang="zh-CN" dirty="0"/>
              <a:t>(Curse of Dimensionality)</a:t>
            </a:r>
            <a:r>
              <a:rPr lang="zh-CN" altLang="en-US" dirty="0"/>
              <a:t>：通常是指在涉及到向量的计算的问题中，随着维数的增加，计算量呈指数倍增长的一种现象。</a:t>
            </a: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在很多机器学习问题中，训练集中的每条数据经常伴随着上千、甚至上万个特征。要处理这所有的特征的话，不仅会让训练非常缓慢，还会极大增加搜寻良好解决方案的困难。这个问题就是我们常说的维数灾难。</a:t>
            </a:r>
            <a:endParaRPr lang="en-US" altLang="zh-CN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C2462E7-1C3E-4E89-A365-2A23D2271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88" y="4162256"/>
            <a:ext cx="7161067" cy="249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609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2775" y="1382892"/>
                <a:ext cx="10290507" cy="1297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奇异值分解（SVD）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的标准矩阵分解技术可以将训练集矩阵</a:t>
                </a:r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分解为</a:t>
                </a:r>
                <a:r>
                  <a:rPr lang="en-US" altLang="zh-CN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三个矩阵</a:t>
                </a:r>
                <a:r>
                  <a:rPr lang="en-US" altLang="zh-CN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·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·</m:t>
                    </m:r>
                    <m:sSup>
                      <m:sSupPr>
                        <m:ctrlPr>
                          <a:rPr lang="zh-CN" altLang="zh-CN" sz="32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b="1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的点积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3200" i="1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包含我们正在寻找的所有主成分</a:t>
                </a:r>
                <a:r>
                  <a:rPr lang="zh-CN" altLang="en-US" sz="3200" dirty="0"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  <a:endParaRPr lang="en-US" altLang="zh-CN" sz="3200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382892"/>
                <a:ext cx="10290507" cy="1297984"/>
              </a:xfrm>
              <a:prstGeom prst="rect">
                <a:avLst/>
              </a:prstGeom>
              <a:blipFill>
                <a:blip r:embed="rId2"/>
                <a:stretch>
                  <a:fillRect l="-948" b="-14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91977E-88FE-4859-B34D-31975D06CDED}"/>
              </a:ext>
            </a:extLst>
          </p:cNvPr>
          <p:cNvGrpSpPr/>
          <p:nvPr/>
        </p:nvGrpSpPr>
        <p:grpSpPr>
          <a:xfrm>
            <a:off x="2129358" y="3424232"/>
            <a:ext cx="6478684" cy="2773201"/>
            <a:chOff x="2129358" y="3424232"/>
            <a:chExt cx="6478684" cy="2773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Google Shape;3543;p58">
                  <a:extLst>
                    <a:ext uri="{FF2B5EF4-FFF2-40B4-BE49-F238E27FC236}">
                      <a16:creationId xmlns:a16="http://schemas.microsoft.com/office/drawing/2014/main" id="{4381B63A-52FE-4689-9894-6DBB6F285724}"/>
                    </a:ext>
                  </a:extLst>
                </p:cNvPr>
                <p:cNvSpPr/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6" name="Google Shape;3543;p58">
                  <a:extLst>
                    <a:ext uri="{FF2B5EF4-FFF2-40B4-BE49-F238E27FC236}">
                      <a16:creationId xmlns:a16="http://schemas.microsoft.com/office/drawing/2014/main" id="{939EE7EB-8E69-4A15-92CD-124CB3C25C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993" y="3992204"/>
                  <a:ext cx="997800" cy="18834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Google Shape;3544;p58">
                  <a:extLst>
                    <a:ext uri="{FF2B5EF4-FFF2-40B4-BE49-F238E27FC236}">
                      <a16:creationId xmlns:a16="http://schemas.microsoft.com/office/drawing/2014/main" id="{DBC034F4-FB8B-4A10-BB4E-85A9A8DA9EF5}"/>
                    </a:ext>
                  </a:extLst>
                </p:cNvPr>
                <p:cNvSpPr/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2400" i="1" smtClean="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7" name="Google Shape;3544;p58">
                  <a:extLst>
                    <a:ext uri="{FF2B5EF4-FFF2-40B4-BE49-F238E27FC236}">
                      <a16:creationId xmlns:a16="http://schemas.microsoft.com/office/drawing/2014/main" id="{706D1348-47FC-4335-965A-D087CC594D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3961972"/>
                  <a:ext cx="997800" cy="10041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Google Shape;3545;p58">
                  <a:extLst>
                    <a:ext uri="{FF2B5EF4-FFF2-40B4-BE49-F238E27FC236}">
                      <a16:creationId xmlns:a16="http://schemas.microsoft.com/office/drawing/2014/main" id="{D6AA362D-0D4C-4F7C-8D8C-7A3821F52987}"/>
                    </a:ext>
                  </a:extLst>
                </p:cNvPr>
                <p:cNvSpPr/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solidFill>
                  <a:srgbClr val="B6D7A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𝛴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" name="Google Shape;3545;p58">
                  <a:extLst>
                    <a:ext uri="{FF2B5EF4-FFF2-40B4-BE49-F238E27FC236}">
                      <a16:creationId xmlns:a16="http://schemas.microsoft.com/office/drawing/2014/main" id="{C4B3FEF7-6EF2-468C-83EF-22513B2B38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3966415"/>
                  <a:ext cx="997800" cy="18834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Google Shape;3546;p58">
                  <a:extLst>
                    <a:ext uri="{FF2B5EF4-FFF2-40B4-BE49-F238E27FC236}">
                      <a16:creationId xmlns:a16="http://schemas.microsoft.com/office/drawing/2014/main" id="{B17C65B7-A5FC-4B02-A36B-F538B634E0EA}"/>
                    </a:ext>
                  </a:extLst>
                </p:cNvPr>
                <p:cNvSpPr/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𝑈</m:t>
                        </m:r>
                      </m:oMath>
                    </m:oMathPara>
                  </a14:m>
                  <a:endParaRPr dirty="0">
                    <a:latin typeface="Consolas"/>
                    <a:ea typeface="Consolas"/>
                    <a:cs typeface="Consolas"/>
                    <a:sym typeface="Consolas"/>
                  </a:endParaRPr>
                </a:p>
              </p:txBody>
            </p:sp>
          </mc:Choice>
          <mc:Fallback xmlns="">
            <p:sp>
              <p:nvSpPr>
                <p:cNvPr id="19" name="Google Shape;3546;p58">
                  <a:extLst>
                    <a:ext uri="{FF2B5EF4-FFF2-40B4-BE49-F238E27FC236}">
                      <a16:creationId xmlns:a16="http://schemas.microsoft.com/office/drawing/2014/main" id="{44DC6D72-DE3F-44F4-BB9B-35EAD7340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953" y="3966416"/>
                  <a:ext cx="1831822" cy="18834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A472CE0-2E2F-47DD-B53E-96D5C6FDB5D2}"/>
                    </a:ext>
                  </a:extLst>
                </p:cNvPr>
                <p:cNvSpPr txBox="1"/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7A788DD-B372-4BAF-B06B-4DE3D0560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711" y="5828101"/>
                  <a:ext cx="997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2DE6705-9A54-4994-BA7D-B067C76F9B08}"/>
                    </a:ext>
                  </a:extLst>
                </p:cNvPr>
                <p:cNvSpPr txBox="1"/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4FD8EBB-4E81-443A-9E25-C661C5EDF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358" y="5828101"/>
                  <a:ext cx="9978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D3124D2-3270-4385-A459-8F70F082847E}"/>
                    </a:ext>
                  </a:extLst>
                </p:cNvPr>
                <p:cNvSpPr txBox="1"/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B5ECF64-EAAB-42BB-A9D6-94B83BA3E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64" y="5828101"/>
                  <a:ext cx="9978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3E7A7A-5115-4E95-A393-A2788C8A63FA}"/>
                    </a:ext>
                  </a:extLst>
                </p:cNvPr>
                <p:cNvSpPr txBox="1"/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F1450F4-C4A5-42FC-94F4-19A9EBCED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42" y="4929461"/>
                  <a:ext cx="9978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5799788-46C1-4CA0-B38D-4CD2624C6A59}"/>
                </a:ext>
              </a:extLst>
            </p:cNvPr>
            <p:cNvCxnSpPr/>
            <p:nvPr/>
          </p:nvCxnSpPr>
          <p:spPr>
            <a:xfrm>
              <a:off x="3301218" y="49002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214D834-FF2A-4DF9-8066-1E9E6485CC27}"/>
                </a:ext>
              </a:extLst>
            </p:cNvPr>
            <p:cNvCxnSpPr/>
            <p:nvPr/>
          </p:nvCxnSpPr>
          <p:spPr>
            <a:xfrm>
              <a:off x="3301218" y="5052646"/>
              <a:ext cx="412653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C94FD46-BEFA-4B01-8DA0-6E460C6F0AEC}"/>
                </a:ext>
              </a:extLst>
            </p:cNvPr>
            <p:cNvCxnSpPr/>
            <p:nvPr/>
          </p:nvCxnSpPr>
          <p:spPr>
            <a:xfrm>
              <a:off x="6232711" y="3966415"/>
              <a:ext cx="541383" cy="624342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E6C2709-497B-4A5F-9C7E-846AA9D97600}"/>
                </a:ext>
              </a:extLst>
            </p:cNvPr>
            <p:cNvCxnSpPr/>
            <p:nvPr/>
          </p:nvCxnSpPr>
          <p:spPr>
            <a:xfrm flipH="1">
              <a:off x="6232711" y="4590757"/>
              <a:ext cx="54138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C39FAC8-4324-49E4-A984-7B4D8E3A3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4094" y="3966415"/>
              <a:ext cx="0" cy="62434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Google Shape;1444;p42">
              <a:extLst>
                <a:ext uri="{FF2B5EF4-FFF2-40B4-BE49-F238E27FC236}">
                  <a16:creationId xmlns:a16="http://schemas.microsoft.com/office/drawing/2014/main" id="{5E9D0153-4BED-4408-99AA-47C5908B0876}"/>
                </a:ext>
              </a:extLst>
            </p:cNvPr>
            <p:cNvSpPr/>
            <p:nvPr/>
          </p:nvSpPr>
          <p:spPr>
            <a:xfrm>
              <a:off x="6459475" y="4226949"/>
              <a:ext cx="87855" cy="93702"/>
            </a:xfrm>
            <a:prstGeom prst="rect">
              <a:avLst/>
            </a:prstGeom>
            <a:solidFill>
              <a:srgbClr val="FCFC7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FCF671A-816B-4281-ABD8-BB075A8071B3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6503403" y="3718560"/>
              <a:ext cx="0" cy="508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DF96ED90-CC13-4F11-B95D-8CF401EB83D1}"/>
                    </a:ext>
                  </a:extLst>
                </p:cNvPr>
                <p:cNvSpPr txBox="1"/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B5D44BB-3DA0-4931-9323-7E532BD635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8971" y="3506686"/>
                  <a:ext cx="459545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864BA6E-9065-4A00-A2B1-4175442A4217}"/>
                    </a:ext>
                  </a:extLst>
                </p:cNvPr>
                <p:cNvSpPr txBox="1"/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C90E4A1-97D8-4CEC-8E38-EC89DA8FB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732" y="4191489"/>
                  <a:ext cx="459545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9961111-9555-402C-BDA5-F93FB715067B}"/>
                </a:ext>
              </a:extLst>
            </p:cNvPr>
            <p:cNvSpPr txBox="1"/>
            <p:nvPr/>
          </p:nvSpPr>
          <p:spPr>
            <a:xfrm>
              <a:off x="6151732" y="3424232"/>
              <a:ext cx="791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奇异值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411693C-EA93-46CD-82D3-3640BE1BCAD4}"/>
                  </a:ext>
                </a:extLst>
              </p:cNvPr>
              <p:cNvSpPr txBox="1"/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411693C-EA93-46CD-82D3-3640BE1BC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744" y="4130805"/>
                <a:ext cx="281024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AE10506-CB43-4505-ADDC-AD847014BC84}"/>
                  </a:ext>
                </a:extLst>
              </p:cNvPr>
              <p:cNvSpPr txBox="1"/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·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AE10506-CB43-4505-ADDC-AD847014B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11" y="4079301"/>
                <a:ext cx="291529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2">
            <a:extLst>
              <a:ext uri="{FF2B5EF4-FFF2-40B4-BE49-F238E27FC236}">
                <a16:creationId xmlns:a16="http://schemas.microsoft.com/office/drawing/2014/main" id="{CE44A6EE-881F-4E46-B95A-99263AB806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946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8649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(2) </a:t>
            </a:r>
            <a:r>
              <a:rPr lang="zh-CN" altLang="en-US" sz="2800" dirty="0"/>
              <a:t>基于特征值分解协方差矩阵实现</a:t>
            </a:r>
            <a:r>
              <a:rPr lang="en-US" altLang="zh-CN" sz="2800" dirty="0"/>
              <a:t>PCA</a:t>
            </a:r>
            <a:r>
              <a:rPr lang="zh-CN" altLang="en-US" sz="2800" dirty="0"/>
              <a:t>算法</a:t>
            </a:r>
          </a:p>
          <a:p>
            <a:endParaRPr lang="zh-CN" altLang="en-US" sz="28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7E3D9DE-E530-49F1-9B10-911E142EA23E}"/>
                  </a:ext>
                </a:extLst>
              </p:cNvPr>
              <p:cNvSpPr txBox="1"/>
              <p:nvPr/>
            </p:nvSpPr>
            <p:spPr>
              <a:xfrm>
                <a:off x="722593" y="2089668"/>
                <a:ext cx="10275892" cy="4251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背景知识</a:t>
                </a:r>
                <a:endParaRPr lang="en-US" altLang="zh-CN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dirty="0">
                    <a:latin typeface="+mj-ea"/>
                    <a:ea typeface="+mj-ea"/>
                    <a:cs typeface="Times New Roman" panose="02020603050405020304" pitchFamily="18" charset="0"/>
                  </a:rPr>
                  <a:t>1) </a:t>
                </a: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特征值与特征向量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如果一个向量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是矩阵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的特征向量，将一定可以表示成下面的形式：</a:t>
                </a:r>
                <a:endParaRPr lang="en-US" altLang="zh-CN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𝐴𝑣</m:t>
                      </m:r>
                      <m:r>
                        <a:rPr lang="en-US" altLang="zh-CN" sz="2800" b="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sz="2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zh-CN" altLang="zh-CN" sz="2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是特征向量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+mj-ea"/>
                    <a:ea typeface="+mj-ea"/>
                    <a:cs typeface="Times New Roman" panose="02020603050405020304" pitchFamily="18" charset="0"/>
                  </a:rPr>
                  <a:t>对应的特征值，一个矩阵的一组特征向量是一组正交向量。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7E3D9DE-E530-49F1-9B10-911E142E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93" y="2089668"/>
                <a:ext cx="10275892" cy="4251292"/>
              </a:xfrm>
              <a:prstGeom prst="rect">
                <a:avLst/>
              </a:prstGeom>
              <a:blipFill>
                <a:blip r:embed="rId2"/>
                <a:stretch>
                  <a:fillRect l="-950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487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8649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(2) </a:t>
            </a:r>
            <a:r>
              <a:rPr lang="zh-CN" altLang="en-US" sz="2800" dirty="0"/>
              <a:t>基于特征值分解协方差矩阵实现</a:t>
            </a:r>
            <a:r>
              <a:rPr lang="en-US" altLang="zh-CN" sz="2800" dirty="0"/>
              <a:t>PCA</a:t>
            </a:r>
            <a:r>
              <a:rPr lang="zh-CN" altLang="en-US" sz="2800" dirty="0"/>
              <a:t>算法</a:t>
            </a:r>
          </a:p>
          <a:p>
            <a:endParaRPr lang="zh-CN" altLang="en-US" sz="28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7E3D9DE-E530-49F1-9B10-911E142EA23E}"/>
                  </a:ext>
                </a:extLst>
              </p:cNvPr>
              <p:cNvSpPr txBox="1"/>
              <p:nvPr/>
            </p:nvSpPr>
            <p:spPr>
              <a:xfrm>
                <a:off x="722593" y="2099942"/>
                <a:ext cx="10491650" cy="3881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2) </a:t>
                </a:r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特征值分解矩阵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对于矩阵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，有一组特征向量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，将这组向量进行正交化单位化，就能得到一组正交单位向量。特征值分解，就是将矩阵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分解为如下式：</a:t>
                </a:r>
                <a:endParaRPr lang="en-US" altLang="zh-CN" sz="2000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是矩阵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的特征向量组成的矩阵，</a:t>
                </a:r>
                <a:r>
                  <a:rPr lang="en-US" altLang="zh-CN" sz="2000" dirty="0">
                    <a:effectLst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𝛴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Times New Roman" panose="02020603050405020304" pitchFamily="18" charset="0"/>
                  </a:rPr>
                  <a:t>则是一个对角阵，对角线上的元素就是特征值。</a:t>
                </a:r>
                <a:endParaRPr lang="en-US" altLang="zh-CN" sz="2000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备注：对于正交矩阵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+mj-ea"/>
                    <a:ea typeface="+mj-ea"/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+mj-ea"/>
                    <a:ea typeface="+mj-ea"/>
                  </a:rPr>
                  <a:t>=</a:t>
                </a:r>
                <a:r>
                  <a:rPr lang="zh-CN" altLang="zh-CN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2000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7E3D9DE-E530-49F1-9B10-911E142E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93" y="2099942"/>
                <a:ext cx="10491650" cy="3881191"/>
              </a:xfrm>
              <a:prstGeom prst="rect">
                <a:avLst/>
              </a:prstGeom>
              <a:blipFill>
                <a:blip r:embed="rId2"/>
                <a:stretch>
                  <a:fillRect l="-639" b="-2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69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8649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(2) </a:t>
            </a:r>
            <a:r>
              <a:rPr lang="zh-CN" altLang="en-US" dirty="0"/>
              <a:t>基于特征值分解协方差矩阵实现</a:t>
            </a:r>
            <a:r>
              <a:rPr lang="en-US" altLang="zh-CN" dirty="0"/>
              <a:t>PCA</a:t>
            </a:r>
            <a:r>
              <a:rPr lang="zh-CN" altLang="en-US" dirty="0"/>
              <a:t>算法</a:t>
            </a:r>
          </a:p>
          <a:p>
            <a:endParaRPr lang="zh-CN" alt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AutoShape 2" descr="[公式]">
            <a:extLst>
              <a:ext uri="{FF2B5EF4-FFF2-40B4-BE49-F238E27FC236}">
                <a16:creationId xmlns:a16="http://schemas.microsoft.com/office/drawing/2014/main" id="{FFB1FC7E-404C-4B3A-A440-1652AC756E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9675" y="22356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3" descr="[公式]">
            <a:extLst>
              <a:ext uri="{FF2B5EF4-FFF2-40B4-BE49-F238E27FC236}">
                <a16:creationId xmlns:a16="http://schemas.microsoft.com/office/drawing/2014/main" id="{A402E066-4B3D-419B-8F7C-20DF316F01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74975" y="27991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[公式]">
            <a:extLst>
              <a:ext uri="{FF2B5EF4-FFF2-40B4-BE49-F238E27FC236}">
                <a16:creationId xmlns:a16="http://schemas.microsoft.com/office/drawing/2014/main" id="{433DA4CD-E567-44B3-B404-B56C6E340C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1675" y="30896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5F0CB9-FAB1-4445-AB12-12F6C53C73F4}"/>
                  </a:ext>
                </a:extLst>
              </p:cNvPr>
              <p:cNvSpPr txBox="1"/>
              <p:nvPr/>
            </p:nvSpPr>
            <p:spPr>
              <a:xfrm>
                <a:off x="727503" y="2064677"/>
                <a:ext cx="10291708" cy="4551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+mj-ea"/>
                    <a:ea typeface="+mj-ea"/>
                  </a:rPr>
                  <a:t>设有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条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维数据，将原始数据按列组成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列矩阵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sz="2000" dirty="0">
                  <a:effectLst/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1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</a:t>
                </a:r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均值归一化。我们需要计算出所有特征的均值，然后令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ea"/>
                    <a:ea typeface="+mj-ea"/>
                    <a:cs typeface="Euclid" panose="02020503060505020303" pitchFamily="18" charset="0"/>
                  </a:rPr>
                  <a:t>为均值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）。</a:t>
                </a:r>
                <a:endParaRPr lang="en-US" altLang="zh-CN" sz="2000" dirty="0">
                  <a:effectLst/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如果特征是在不同的数量级上，我们还需要将其除以标准差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>
                            <a:effectLst/>
                            <a:latin typeface="Cambria Math" panose="02040503050406030204" pitchFamily="18" charset="0"/>
                            <a:ea typeface="+mj-ea"/>
                            <a:cs typeface="Euclid" panose="02020503060505020303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2</a:t>
                </a:r>
                <a:r>
                  <a:rPr lang="zh-CN" altLang="en-US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）</a:t>
                </a:r>
                <a:r>
                  <a:rPr lang="en-US" altLang="zh-CN" sz="2000" dirty="0" err="1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计算协方差矩阵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effectLst/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𝛴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。</m:t>
                    </m:r>
                  </m:oMath>
                </a14:m>
                <a:r>
                  <a:rPr lang="en-US" altLang="zh-CN" sz="2000" dirty="0">
                    <a:latin typeface="+mj-ea"/>
                    <a:cs typeface="Euclid" panose="020205030605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∑=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cs typeface="Euclid" panose="02020503060505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cs typeface="Euclid" panose="02020503060505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Euclid" panose="02020503060505020303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zh-CN" sz="2000" dirty="0">
                  <a:effectLst/>
                  <a:latin typeface="+mj-ea"/>
                  <a:ea typeface="+mj-ea"/>
                  <a:cs typeface="Euclid" panose="0202050306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）用</a:t>
                </a:r>
                <a:r>
                  <a:rPr lang="zh-CN" altLang="en-US" sz="2000" dirty="0">
                    <a:latin typeface="+mj-ea"/>
                    <a:ea typeface="+mj-ea"/>
                  </a:rPr>
                  <a:t>特征值分解方法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计算协方差矩阵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+mj-ea"/>
                        <a:cs typeface="Euclid" panose="02020503060505020303" pitchFamily="18" charset="0"/>
                      </a:rPr>
                      <m:t>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特征值和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特征向量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。</a:t>
                </a:r>
                <a:endParaRPr lang="en-US" altLang="zh-CN" sz="20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4</a:t>
                </a:r>
                <a:r>
                  <a:rPr lang="zh-CN" altLang="en-US" sz="2000" dirty="0">
                    <a:latin typeface="+mj-ea"/>
                    <a:ea typeface="+mj-ea"/>
                  </a:rPr>
                  <a:t>）对特征值从大到小排序，选择其中最大的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个。然后将其对应的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个特征向量分别作为行向量组成特征向量矩阵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5</a:t>
                </a:r>
                <a:r>
                  <a:rPr lang="zh-CN" altLang="en-US" sz="2000" dirty="0">
                    <a:latin typeface="+mj-ea"/>
                    <a:ea typeface="+mj-ea"/>
                  </a:rPr>
                  <a:t>）将数据转换到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个特征向量构建的新空间中，即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5F0CB9-FAB1-4445-AB12-12F6C53C7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03" y="2064677"/>
                <a:ext cx="10291708" cy="4551054"/>
              </a:xfrm>
              <a:prstGeom prst="rect">
                <a:avLst/>
              </a:prstGeom>
              <a:blipFill>
                <a:blip r:embed="rId2"/>
                <a:stretch>
                  <a:fillRect l="-592" r="-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595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8339" y="1433915"/>
            <a:ext cx="4025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的算法案例</a:t>
            </a:r>
            <a:endParaRPr lang="zh-CN" altLang="zh-CN" sz="1800" b="1" dirty="0">
              <a:effectLst/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F8FF56-09E9-453E-91BC-C8892F9BC8FD}"/>
                  </a:ext>
                </a:extLst>
              </p:cNvPr>
              <p:cNvSpPr txBox="1"/>
              <p:nvPr/>
            </p:nvSpPr>
            <p:spPr>
              <a:xfrm>
                <a:off x="668338" y="2901676"/>
                <a:ext cx="10795454" cy="4315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以这个为例，我们用</a:t>
                </a:r>
                <a:r>
                  <a:rPr lang="en-US" altLang="zh-CN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PCA</a:t>
                </a:r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的方法将这组二维数据降到一维</a:t>
                </a:r>
                <a:br>
                  <a:rPr lang="zh-CN" altLang="en-US" dirty="0"/>
                </a:br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因为这个矩阵的每行已经是零均值，所以我们可以直接求协方差矩阵：</a:t>
                </a:r>
                <a:endParaRPr lang="en-US" altLang="zh-CN" b="0" i="0" dirty="0">
                  <a:solidFill>
                    <a:srgbClr val="4D4D4D"/>
                  </a:solidFill>
                  <a:effectLst/>
                  <a:latin typeface="-apple-system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Euclid" panose="02020503060505020303" pitchFamily="18" charset="0"/>
                        </a:rPr>
                        <m:t>∑</m:t>
                      </m:r>
                      <m:r>
                        <a:rPr lang="en-US" altLang="zh-CN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F8FF56-09E9-453E-91BC-C8892F9BC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2901676"/>
                <a:ext cx="10795454" cy="4315990"/>
              </a:xfrm>
              <a:prstGeom prst="rect">
                <a:avLst/>
              </a:prstGeom>
              <a:blipFill>
                <a:blip r:embed="rId2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110BEE-653B-4351-9B31-CDCAB3A850F9}"/>
                  </a:ext>
                </a:extLst>
              </p:cNvPr>
              <p:cNvSpPr txBox="1"/>
              <p:nvPr/>
            </p:nvSpPr>
            <p:spPr>
              <a:xfrm>
                <a:off x="-460093" y="2128899"/>
                <a:ext cx="6094070" cy="708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110BEE-653B-4351-9B31-CDCAB3A85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093" y="2128899"/>
                <a:ext cx="6094070" cy="708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180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63AE2BF-3CAC-4F16-9435-004E0DCBDE29}"/>
                  </a:ext>
                </a:extLst>
              </p:cNvPr>
              <p:cNvSpPr txBox="1"/>
              <p:nvPr/>
            </p:nvSpPr>
            <p:spPr>
              <a:xfrm>
                <a:off x="765175" y="1317137"/>
                <a:ext cx="10878957" cy="5566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altLang="zh-CN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altLang="zh-CN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−2)(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2/5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求解得到特征值</a:t>
                </a:r>
                <a:r>
                  <a:rPr lang="en-US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28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2/5</m:t>
                    </m:r>
                  </m:oMath>
                </a14:m>
                <a:endParaRPr lang="zh-CN" altLang="zh-CN" sz="28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lang="zh-CN" altLang="en-US" dirty="0"/>
                </a:br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其对应的特征向量分别是：</a:t>
                </a:r>
                <a:r>
                  <a:rPr lang="zh-CN" altLang="zh-CN" sz="18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63AE2BF-3CAC-4F16-9435-004E0DCBD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1317137"/>
                <a:ext cx="10878957" cy="5566780"/>
              </a:xfrm>
              <a:prstGeom prst="rect">
                <a:avLst/>
              </a:prstGeom>
              <a:blipFill>
                <a:blip r:embed="rId2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517C44D-6026-49AD-A5C6-515691854335}"/>
                  </a:ext>
                </a:extLst>
              </p:cNvPr>
              <p:cNvSpPr txBox="1"/>
              <p:nvPr/>
            </p:nvSpPr>
            <p:spPr>
              <a:xfrm>
                <a:off x="668338" y="1425170"/>
                <a:ext cx="6094070" cy="587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然后求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∑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的</m:t>
                    </m:r>
                  </m:oMath>
                </a14:m>
                <a:r>
                  <a:rPr lang="zh-CN" altLang="en-US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特征值和特征向量：</a:t>
                </a:r>
                <a:endParaRPr lang="en-US" altLang="zh-CN" b="0" i="0" dirty="0">
                  <a:solidFill>
                    <a:srgbClr val="4D4D4D"/>
                  </a:solidFill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517C44D-6026-49AD-A5C6-515691854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425170"/>
                <a:ext cx="6094070" cy="587340"/>
              </a:xfrm>
              <a:prstGeom prst="rect">
                <a:avLst/>
              </a:prstGeom>
              <a:blipFill>
                <a:blip r:embed="rId3"/>
                <a:stretch>
                  <a:fillRect l="-1602" b="-22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536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0D2C221-9051-4D67-86AA-DBF02C9CB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975" y="7542996"/>
            <a:ext cx="482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SF Pro Display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F4A317B-61DD-4CD5-BB48-1B61C0708969}"/>
                  </a:ext>
                </a:extLst>
              </p:cNvPr>
              <p:cNvSpPr txBox="1"/>
              <p:nvPr/>
            </p:nvSpPr>
            <p:spPr>
              <a:xfrm>
                <a:off x="307975" y="1636439"/>
                <a:ext cx="11244547" cy="4266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由于对应的特征向量分别是一个通解，</a:t>
                </a:r>
                <a:r>
                  <a:rPr lang="zh-CN" altLang="zh-CN" sz="24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Euclid" panose="02020503060505020303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可取任意实数。那么标准化后的特征向量为：</a:t>
                </a:r>
                <a:endPara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j-ea"/>
                  <a:ea typeface="+mj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  <m:r>
                                  <a:rPr lang="en-US" altLang="zh-CN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因此我们的矩阵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是：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j-ea"/>
                  <a:ea typeface="+mj-ea"/>
                </a:endParaRPr>
              </a:p>
              <a:p>
                <a:endParaRPr lang="en-US" altLang="zh-CN" sz="1800" dirty="0">
                  <a:solidFill>
                    <a:srgbClr val="4D4D4D"/>
                  </a:solidFill>
                  <a:ea typeface="-apple-system"/>
                </a:endParaRPr>
              </a:p>
              <a:p>
                <a:endParaRPr lang="en-US" altLang="zh-CN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-apple-system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F4A317B-61DD-4CD5-BB48-1B61C0708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636439"/>
                <a:ext cx="11244547" cy="4266424"/>
              </a:xfrm>
              <a:prstGeom prst="rect">
                <a:avLst/>
              </a:prstGeom>
              <a:blipFill>
                <a:blip r:embed="rId3"/>
                <a:stretch>
                  <a:fillRect l="-868" t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039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0D2C221-9051-4D67-86AA-DBF02C9CB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975" y="7542996"/>
            <a:ext cx="482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SF Pro Display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F4A317B-61DD-4CD5-BB48-1B61C0708969}"/>
                  </a:ext>
                </a:extLst>
              </p:cNvPr>
              <p:cNvSpPr txBox="1"/>
              <p:nvPr/>
            </p:nvSpPr>
            <p:spPr>
              <a:xfrm>
                <a:off x="307975" y="1636439"/>
                <a:ext cx="11244547" cy="484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zh-CN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可以验证协方差矩阵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Euclid" panose="02020503060505020303" pitchFamily="18" charset="0"/>
                      </a:rPr>
                      <m:t>∑</m:t>
                    </m:r>
                  </m:oMath>
                </a14:m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的对角化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j-ea"/>
                  <a:ea typeface="+mj-ea"/>
                </a:endParaRPr>
              </a:p>
              <a:p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j-ea"/>
                  <a:ea typeface="+mj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Euclid" panose="02020503060505020303" pitchFamily="18" charset="0"/>
                        </a:rPr>
                        <m:t>∑</m:t>
                      </m:r>
                      <m:sSup>
                        <m:sSup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6/5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4/5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4/5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6/5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2/5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zh-CN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endParaRPr lang="zh-CN" altLang="zh-CN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最</a:t>
                </a: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后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我们用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的第一行</a:t>
                </a: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乘以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数据矩阵，就得到了降维后的数据表示：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+mj-ea"/>
                  <a:ea typeface="+mj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=(</m:t>
                    </m:r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1/</m:t>
                          </m:r>
                          <m:rad>
                            <m:radPr>
                              <m:degHide m:val="on"/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mr>
                    </m:m>
                    <m:d>
                      <m:dPr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endChr m:val="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−3/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3/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 </a:t>
                </a:r>
                <a:r>
                  <a:rPr kumimoji="0" lang="zh-CN" altLang="zh-CN" sz="8800" b="0" i="0" u="none" strike="noStrike" cap="none" normalizeH="0" baseline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latin typeface="+mj-ea"/>
                    <a:ea typeface="+mj-ea"/>
                  </a:rPr>
                  <a:t> </a:t>
                </a:r>
                <a:endParaRPr lang="zh-CN" altLang="zh-CN" sz="20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-apple-system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F4A317B-61DD-4CD5-BB48-1B61C0708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636439"/>
                <a:ext cx="11244547" cy="4841646"/>
              </a:xfrm>
              <a:prstGeom prst="rect">
                <a:avLst/>
              </a:prstGeom>
              <a:blipFill>
                <a:blip r:embed="rId3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512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0D2C221-9051-4D67-86AA-DBF02C9CB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975" y="7542996"/>
            <a:ext cx="482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SF Pro Display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8" name="Picture 6" descr="这里写图片描述">
            <a:extLst>
              <a:ext uri="{FF2B5EF4-FFF2-40B4-BE49-F238E27FC236}">
                <a16:creationId xmlns:a16="http://schemas.microsoft.com/office/drawing/2014/main" id="{9BB92910-E2B1-45B2-A3E0-88F4059D5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535"/>
          <a:stretch/>
        </p:blipFill>
        <p:spPr bwMode="auto">
          <a:xfrm>
            <a:off x="5347504" y="1296371"/>
            <a:ext cx="5519550" cy="556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EEFB26B-E0D1-4828-B8F1-39F366363C7D}"/>
              </a:ext>
            </a:extLst>
          </p:cNvPr>
          <p:cNvSpPr txBox="1"/>
          <p:nvPr/>
        </p:nvSpPr>
        <p:spPr>
          <a:xfrm>
            <a:off x="1324946" y="2236471"/>
            <a:ext cx="6093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降维后的投影结果如下图：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601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png;base64,iVBORw0KGgoAAAANSUhEUgAAAXIAAAEBCAYAAABlki5mAAAABHNCSVQICAgIfAhkiAAAAAlwSFlzAAALEgAACxIB0t1+/AAAADl0RVh0U29mdHdhcmUAbWF0cGxvdGxpYiB2ZXJzaW9uIDIuMS4yLCBodHRwOi8vbWF0cGxvdGxpYi5vcmcvNQv5yAAAEjVJREFUeJzt3XtQVVXDx/EfIkg3IQ3FJyzU1JmyyOQxUZMxEUsqCrFQw2nSHEsxrdHx9Zo+5G2mKEubUodGJUob8NKohZlMFJU2jZdMx0xQQhElFbyBh/3+4QvpPG+ejXL2OUu+n788zIH1m5r5nXXW3msvP8uyLAEAjNXE2wEAANeHIgcAw1HkAGA4ihwADEeRA4DhKHIAMBxFDgCGo8gBwHAUOQAYjiIHAMNR5ABguKae+sPnz5/X7t27FRoaKn9/f08NAwA3FJfLpbKyMnXp0kVBQUG2fsdjRb57924NGzbMU38eAG5omZmZioqKsvVejxV5aGhoXZiwsDBPDQMAN5SjR49q2LBhdR1qh8eKvHY5JSwsTOHh4Z4aBgBuSPVZkuZiJwAYjiIHAMNR5ABgOIocAAxHkQOA4ShyADCcx24/bAibCgqV90uxt2MA/6+YruF6LDrC2zEA356R5/1SrIN/nvJ2DOC/HPzzFJMM+AyfnpFLUrs7gzX3ld7ejgFc4X8W53s7AlDHp2fkAAD3KHIAMJytIt+yZYsSExP1+OOPKy0tzdOZAAD14LbIDx8+rJkzZ2rx4sVat26d9uzZo7y8PCeyAQBscHuxMzc3VwMHDqx7FG16erqaNWvm8WAAAHvczsiLiorkcrk0evRoJSQk6JNPPlFwcLAT2QAANrgtcpfLpYKCAs2ZM0efffaZdu7cqZycHCeyAQBscFvkd9xxh6Kjo9WiRQsFBQUpNjZWO3fudCIbAMAGt0Xet29f5efn6/Tp03K5XPr222913333OZENAGCD24udkZGRGjlypIYOHarq6mr16tVLgwYNciIbAMAGW1v0k5KSlJSU5OksAIBrwM5OADAcRQ4AhqPIAcBwFDkAGI4iBwDDUeQAYDiKHAAMR5EDgOEocgAwHEUOAIajyAHAcBQ5ABiOIgcAw1HkAGA4ihwADEeRA4DhKHIAMBxFDgCGo8gBwHAUOQAYjiIHAMNR5ABgOIocAAxHkQOA4ZraeVNKSorKy8vVtOmlt8+ePVuRkZEeDQYAsMdtkVuWpcLCQn3zzTd1RQ4A8B1ul1b++OMPSdKLL76op556SitXrvR4KACAfW6n2KdPn1Z0dLSmT5+u6upqDR8+XO3atVOvXr2cyAcAcMNtkXft2lVdu3ate52UlKS8vDyKHAB8hNulle3bt6ugoKDutWVZrJUDgA9xW+QVFRVasGCBLly4oMrKSuXk5Kh///5OZAMA2OB2at23b1/t2LFDTz/9tGpqajR06NArlloAAN5la41k/PjxGj9+vKezAACuATs7AcBwFDkAGI4iBwDDUeQAYDiKHAAMR5EDgOEocgAwHEUOAIajyAHAcBQ5ABiOIgcAw1HkAGA4ihwADEeRA4DhKHIAMBxFDgCGo8gBwHAUOQAYjiIHAMNR5ABgOIocAAzX1NsBYK7NB75VftE2b8fwisK//iVJemPL215O4h297/63Yjs84u0Y+D8UOa5ZftE2FZ4sVkRIuLejOK5zdIm3I3hN4cliSaLIfQhFjusSERKuNx59zdsx4KDG+i3El9leI58/f74mT57sySwAgGtgq8gLCgqUk5Pj6SwAgGvgtshPnjyp9PR0jR492ok8AIB6clvkM2bM0IQJE9S8eXMn8gAA6umqRb569Wq1adNG0dHRTuUBANTTVe9a2bBhg8rKypSQkKBTp07p7NmzmjNnjqZMmeJUPgCAG1ct8oyMjLp/Z2dn66effqLEAcDHsEUfAAxne0NQYmKiEhMTPZkFAHANmJEDgOEocgAwHEUOAIajyAHAcBQ5ABiOIgcAw1HkAGA4ihwADMcJQYDBvHFuau1Rb06fFMQ5of+MGTlgsNpzU50UERLu+DmthSeLG+1B33YwIwcM1xjOTeWc0KtjRg4AhqPIAcBwFDkAGI4iBwDDUeQAYDiKHAAMR5EDgOEocgAwHEUOAIajyAHAcBQ5ABiOIgcAw1HkAGA4ihwADGeryN99910NHDhQ8fHxysjI8HQmAEA9uH0e+U8//aQffvhB69at08WLFzVw4EDFxMSoffv2TuQDALjhdkbevXt3LV++XE2bNtWJEyfkcrl08803O5ENAGCDraWVgIAALVy4UPHx8YqOjlbr1q09nQsAYJPti53jxo1TQUGBjhw5olWrVnkyEwCgHtwW+YEDB/Tbb79Jkm666SbFxcVp3759Hg8GALDHbZEXFxdr2rRpqqqqUlVVlb7++mt169bNiWwAABvc3rUSExOjnTt36umnn5a/v7/i4uIUHx/vRDYAgA1ui1ySUlNTlZqa6uksAIBrwM5OADAcRQ4AhqPIAcBwFDkAGI4iBwDDUeQAYDiKHAAMR5EDgOEocgAwHEUOAIajyAHAcBQ5ABiOIgcAw1HkAGA4ihwADEeRA4DhKHIAMBxFDgCGo8gBwHAUOQAYjiIHAMNR5ABgOIocAAxHkQOA4ZraedP777+vjRs3SpJiYmI0adIkj4YCANjntsi///575efnKycnR35+fho5cqRyc3PVv39/J/I1CpsPfKv8om3ejlFvhSeLJUlvbHnby0nqr/fd/1Zsh0e8HQNoEG6XVkJDQzV58mQFBgYqICBAHTp0UElJiRPZGo38om11pWiSiJBwRYSEeztGvRWeLDbygxP4J25n5B07dqz7d2FhoTZu3KisrCyPhmqMIkLC9cajr3k7RqNg4jcI4GpsX+zcv3+/XnzxRU2aNEkREREejAQAqA9bRf7zzz/rhRde0Ouvv65nnnnG05kAAPXgdmnlyJEjGjNmjNLT0xUdHe1EJgBAPbgt8mXLlunChQuaN29e3c+Sk5M1ZMgQjwYDANjjtsinTZumadOmOZEFAHANbG0IAnzJ9d5331D3v3MvOnwFW/RhnOu9774h7n/nXnT4EmbkMJK377vnXnT4EmbkAGA4ihwADEeRA4DhKHIAMBxFDgCGo8gBwHAUOQAYjiIHAMNR5ABgOIocAAxHkQOA4ShyADAcRQ4AhqPIAcBwFDkAGI4iBwDDUeQAYDiKHAAMx1FvAK7L9R6GbUdDHZjtjqkHajMjB3BdrvcwbDsa4sBsd0w+UJsZOYDr5u3DsBuCyQdq256RV1ZW6oknnlBxsWc/eQEA9WOryHfs2KEhQ4aosLDQw3EAAPVlq8hXrVqlmTNnqlWrVp7OAwCoJ1tr5G+++aancwAArhF3rQCA4ShyADAcRQ4AhuM+cjfYtQbA19WryLds2eKpHD6rdteaJ3eVeXrHmvT3hwVFDtx4mJHbwK41AL6MNXIAMBxFDgCGo8gBwHAUOQAYjiIHAMNR5ABgOIocAAxHkQOA4dgQZIjrfVRAQz0GgG3+gO9hRm6I6z3gtiEOrzX5cFrgRsaM3CDeflQA2/wB38SMHAAMx4wcwA2hMV9HYkYO4IbQmK8jMSMHcMNorNeRmJEDgOEocgAwHEUOAIajyAHAcBQ5ABiOIgcAw1HkAGA4ihwADEeRA4DhbBX5+vXrNXDgQMXFxSkzM9PTmQAA9eB2i35paanS09OVnZ2twMBAJScn6+GHH9Y999zjRD4AgBtui/z7779Xjx49FBISIkkaMGCANm3apLFjx17191wulyTp6NGj1xzuzOnjkqTi4mt/EM71qjxR4fUMvpLDFzL4Sg5fyOArOXwhg6/kaIgMtZ1Z26F2+FmWZV3tDR9++KHOnj2rCRMmSJJWr16tnTt36j//+c9V//D27ds1bNgw20EAAH/LzMxUVFSUrfe6nZHX1NTIz8+v7rVlWVe8/iddunRRZmamQkND5e/vbysMADR2LpdLZWVl6tKli+3fcVvkYWFh2r59e93rsrIytWrVyu0fDgoKsv1pAgD42913312v97u9a6Vnz54qKChQeXm5zp07p6+++kp9+vS55oAAgIbldkbeunVrTZgwQcOHD1d1dbWSkpL0wAMPOJENAGCD24udAADfxs5OADAcRQ4AhqPIAcBwFDkAGM7tXSvekpubq4ULF6pJkyYKDg5WWlqa7rrrLsfGX7NmjTIyMupeV1RUqLS0VHl5ebrjjjscyyFJW7du1VtvvaWqqip17txZc+bM0a233upohrVr12rZsmXy8/PTTTfdpKlTp+r+++93NIMkrVy5UllZWfLz81Pbtm2Vlpamli1bOpphxYoVWrlypYKCgtShQwfNmDGj7hEWTpo3b542bdqk4OBgSVK7du30zjvvOJph3759SktLU0VFhZo0aaLZs2fXayNLQ7EsS5MnT1anTp00YsQIx8e/3ObNmzVx4kT98ssvzg1q+aBz585ZkZGRVmFhoWVZlpWRkWG99NJLXstTVVVlPfvss1ZWVpbjY584ccLq0aOHdfDgQcuyLGvBggXWzJkzHc1w4MABq1evXlZpaallWZa1detWKyYmxtEMlmVZu3btsvr27WudPn3asizLmjdvnjV9+nRHMxQUFFiPPPKIdeTIEcuyLCsnJ8dKTU11NEOtZ5991vr555+9MrZlWdbZs2etXr16WVu3brUsy7Jyc3OtAQMGOJ7j999/t1JSUqzIyEhr6dKljo9/uYMHD1qxsbHWgw8+6Oi4Prm04nK5ZFmWKiouPYDmzJkzatasmdfyLFmyRC1atFBycrLjY+fn5+v+++9XRESEJGnIkCFav369LAfvGg0MDFRaWlrdjt4uXbro+PHjqqqqcixD7bhffvmlbrvtNl24cEGlpaWOz4R//fVX9ezZU2FhYZKkuLg4bdmyxfH/FlVVVdqzZ4+WLl2qJ598UqmpqSopKXE0w3fffae2bdsqJiZGktSvXz/HvxFIl55JMnjwYD322GOOj325c+fOaeLEiZo8ebLjY/vk0sott9yiWbNmKTk5WSEhIaqpqVFWVpZXspSXlysjI0PZ2dleGf/o0aN1pSFdemRCZWWlzpw549jySnh4uMLDwyVd+go7d+5cPfroowoMDHRk/MsFBARo8+bNmjp1qgIDAzVu3DhHx4+MjNSKFSv0559/6s4771R2draqq6t18uRJW4+uaCilpaXq0aOHxo8fr44dO2rZsmV65ZVXlJOTY+tZSA3h4MGDCg0N1ZQpU7R37141b95cEydOdGTsy82YMUPSpQ8Wb5oxY4aee+45de7c2fGxfXJGvm/fPi1atEgbNmxQfn6+Ro8erdTUVEdnobVWrVqlfv36qW3bto6PLf33Q8tqNWni/P+6s2fP6tVXX9WhQ4eUlpbm+Pi1YmNj9eOPPyo1NVUjRoxQTU2NY2NHRUVpzJgxGjt2rBITE+Xn56eQkBAFBAQ4lkGS2rZtqyVLlqhTp07y8/PTiBEjdOjQIUcf4Xrx4kXl5eXpueeeU3Z2tp5//nmNGjXK8W8nviAzM1NNmzZVUlKSV8b3ySLPz8/XQw89VHdxc9iwYdq/f7/++usvx7Ns2LBBiYmJjo9bq02bNjp27Fjd69LSUgUHB+vmm292NEdJSYmSk5Pl7++v5cuXq3nz5o6OL0lFRUVXPMBt0KBBKikp0alTpxzLUFlZqe7duysnJ0fZ2dmKjY2VJMeXePbu3as1a9Zc8TPLshz9QGnVqpU6dOigyMhISZc+YF0ulw4fPuxYBl+Rk5OjXbt2KSEhQaNGjdL58+eVkJCg0tJSR8b3ySK/9957tW3bNh0/fulgic2bNys8PFwtWrRwNMepU6d06NAhde3a1dFxL9e7d2/t2LFDhYWFkqRPP/1U/fr1czRDZWWlUlJSFBcXp/T0dAUFBTk6fq2ysjK99tprKi8vl3TpCMKOHTvq9ttvdyzDsWPHlJKSosrKSknSBx98oPj4eMeWM2o1adJEb775Zl1pfvLJJ+rcufMVy3Ce1qdPHxUXF2v37t2SpG3btsnPz69uGa4x+fzzz/XFF19o7dq1+uijjxQUFKS1a9eqdevWjozvk2vk0dHRGjFihFJSUhQQEKDg4GAtXrzY8RxFRUUKDQ11/Gvz5Vq2bKm5c+dq3Lhxqq6u1l133aX58+c7miEzM1MlJSXKzc1Vbm5u3c8//vhjR0s0KipKo0eP1vDhw+Xv769WrVpp0aJFjo0vSe3bt9eoUaM0ePBg1dTUqFu3bnVrtE7q1KmTpk2bppdfflkul0thYWF6++23Hc0QGhqqRYsWadasWTp37pwCAwP13nvvefXGhMaKh2YBgOF8cmkFAGAfRQ4AhqPIAcBwFDkAGI4iBwDDUeQAYDiKHAAMR5EDgOH+F2GHWRrqzxxY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DBDDE78-7989-48DF-9B39-F16D0AE6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3.PCA(</a:t>
            </a:r>
            <a:r>
              <a:rPr lang="zh-CN" altLang="en-US" dirty="0">
                <a:solidFill>
                  <a:schemeClr val="tx1"/>
                </a:solidFill>
              </a:rPr>
              <a:t>主成分分析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0D2C221-9051-4D67-86AA-DBF02C9CB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975" y="7542996"/>
            <a:ext cx="482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SF Pro Display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D71C55-7C44-4F95-A099-9B3184F2D40C}"/>
              </a:ext>
            </a:extLst>
          </p:cNvPr>
          <p:cNvSpPr txBox="1"/>
          <p:nvPr/>
        </p:nvSpPr>
        <p:spPr>
          <a:xfrm>
            <a:off x="668338" y="1417468"/>
            <a:ext cx="11149414" cy="5012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PCA算法优点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1</a:t>
            </a:r>
            <a:r>
              <a:rPr lang="en-US" altLang="zh-CN" dirty="0"/>
              <a:t>.</a:t>
            </a:r>
            <a:r>
              <a:rPr lang="zh-CN" altLang="en-US" dirty="0"/>
              <a:t>仅仅需要以方差衡量信息量,不受数据集以外的因素影响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2</a:t>
            </a:r>
            <a:r>
              <a:rPr lang="en-US" altLang="zh-CN" dirty="0"/>
              <a:t>.</a:t>
            </a:r>
            <a:r>
              <a:rPr lang="zh-CN" altLang="en-US" dirty="0"/>
              <a:t>各主成分之间正交,可消除原始数据成分间的相互影响的因素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3</a:t>
            </a:r>
            <a:r>
              <a:rPr lang="en-US" altLang="zh-CN" dirty="0"/>
              <a:t>.</a:t>
            </a:r>
            <a:r>
              <a:rPr lang="zh-CN" altLang="en-US" dirty="0"/>
              <a:t>计算方法简单,主要运算时特征值分解,易于实现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4</a:t>
            </a:r>
            <a:r>
              <a:rPr lang="en-US" altLang="zh-CN" dirty="0"/>
              <a:t>.</a:t>
            </a:r>
            <a:r>
              <a:rPr lang="zh-CN" altLang="en-US" dirty="0"/>
              <a:t>它是无监督学习,完全无参数限制的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PCA算法缺点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1</a:t>
            </a:r>
            <a:r>
              <a:rPr lang="en-US" altLang="zh-CN" dirty="0"/>
              <a:t>.</a:t>
            </a:r>
            <a:r>
              <a:rPr lang="zh-CN" altLang="en-US" dirty="0"/>
              <a:t>主成分各个特征维度的含义具有一定的模糊性,不如原始样本特征的解释性强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2</a:t>
            </a:r>
            <a:r>
              <a:rPr lang="en-US" altLang="zh-CN" dirty="0"/>
              <a:t>.</a:t>
            </a:r>
            <a:r>
              <a:rPr lang="zh-CN" altLang="en-US" dirty="0"/>
              <a:t>方差小的非主成分也可能含有对样本差异的重要信息,因降维丢弃可能对后续数据处理有影响</a:t>
            </a:r>
          </a:p>
        </p:txBody>
      </p:sp>
    </p:spTree>
    <p:extLst>
      <p:ext uri="{BB962C8B-B14F-4D97-AF65-F5344CB8AC3E}">
        <p14:creationId xmlns:p14="http://schemas.microsoft.com/office/powerpoint/2010/main" val="3028738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6091556-2F90-4B03-9D36-A6E5D1A93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B909E5-5184-4BAD-8B95-F37191D55B3E}"/>
              </a:ext>
            </a:extLst>
          </p:cNvPr>
          <p:cNvSpPr txBox="1"/>
          <p:nvPr/>
        </p:nvSpPr>
        <p:spPr>
          <a:xfrm>
            <a:off x="668338" y="1609999"/>
            <a:ext cx="529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维数灾难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B8A5A6-DF73-4F1C-8D7F-08FD50A5E376}"/>
              </a:ext>
            </a:extLst>
          </p:cNvPr>
          <p:cNvSpPr txBox="1"/>
          <p:nvPr/>
        </p:nvSpPr>
        <p:spPr>
          <a:xfrm>
            <a:off x="668338" y="2146684"/>
            <a:ext cx="10060907" cy="279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维数灾难涉及数字分析、抽样、组合、机器学习、数据挖掘和数据库等诸多领域。在机器学习的建模过程中，通常指的是随着特征数量的增多，计算量会变得很大，如特征达到上亿维的话，在进行计算的时候是算不出来的。有的时候，维度太大也会导致机器学习性能的下降，并不是特征维度越大越好，模型的性能会</a:t>
            </a:r>
            <a:r>
              <a:rPr lang="zh-CN" altLang="en-US" b="1" dirty="0"/>
              <a:t>随着特征的增加先上升后下降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93392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28" y="266545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参考文献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34328" y="1466874"/>
            <a:ext cx="9906293" cy="4042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800" kern="100" dirty="0">
                <a:effectLst/>
                <a:latin typeface="+mj-ea"/>
                <a:ea typeface="+mj-ea"/>
              </a:rPr>
              <a:t>[1] Andrew Ng. Machine Learning[EB/OL]. Stanford University,2014. https://www.coursera.org/course/ml</a:t>
            </a:r>
            <a:endParaRPr lang="zh-CN" altLang="zh-CN" sz="1800" kern="100" dirty="0">
              <a:effectLst/>
              <a:latin typeface="+mj-ea"/>
              <a:ea typeface="+mj-ea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800" kern="100" dirty="0">
                <a:effectLst/>
                <a:latin typeface="+mj-ea"/>
                <a:ea typeface="+mj-ea"/>
              </a:rPr>
              <a:t>[2] Hinton, G, E, et al. Reducing the Dimensionality of Data with Neural Networks.[J]. Science, 2006.</a:t>
            </a:r>
            <a:endParaRPr lang="zh-CN" altLang="zh-CN" sz="1800" kern="100" dirty="0">
              <a:effectLst/>
              <a:latin typeface="+mj-ea"/>
              <a:ea typeface="+mj-ea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800" kern="100" dirty="0">
                <a:effectLst/>
                <a:latin typeface="+mj-ea"/>
                <a:ea typeface="+mj-ea"/>
              </a:rPr>
              <a:t>[3] Jolliffe I T . Principal Component Analysis[J]. Journal of Marketing Research, 2002, 87(4):513.</a:t>
            </a:r>
            <a:endParaRPr lang="zh-CN" altLang="zh-CN" sz="1800" kern="100" dirty="0">
              <a:effectLst/>
              <a:latin typeface="+mj-ea"/>
              <a:ea typeface="+mj-ea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800" kern="100" dirty="0">
                <a:effectLst/>
                <a:latin typeface="+mj-ea"/>
                <a:ea typeface="+mj-ea"/>
              </a:rPr>
              <a:t>[4] </a:t>
            </a:r>
            <a:r>
              <a:rPr lang="zh-CN" altLang="zh-CN" sz="1800" kern="100" dirty="0">
                <a:effectLst/>
                <a:latin typeface="+mj-ea"/>
                <a:ea typeface="+mj-ea"/>
              </a:rPr>
              <a:t>李航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. </a:t>
            </a:r>
            <a:r>
              <a:rPr lang="zh-CN" altLang="zh-CN" sz="1800" kern="100" dirty="0">
                <a:effectLst/>
                <a:latin typeface="+mj-ea"/>
                <a:ea typeface="+mj-ea"/>
              </a:rPr>
              <a:t>统计学习方法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[M]. </a:t>
            </a:r>
            <a:r>
              <a:rPr lang="zh-CN" altLang="zh-CN" sz="1800" kern="100" dirty="0">
                <a:effectLst/>
                <a:latin typeface="+mj-ea"/>
                <a:ea typeface="+mj-ea"/>
              </a:rPr>
              <a:t>清华大学出版社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,2019.</a:t>
            </a:r>
            <a:endParaRPr lang="zh-CN" altLang="zh-CN" sz="1800" kern="100" dirty="0">
              <a:effectLst/>
              <a:latin typeface="+mj-ea"/>
              <a:ea typeface="+mj-ea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800" kern="100" dirty="0">
                <a:effectLst/>
                <a:latin typeface="+mj-ea"/>
                <a:ea typeface="+mj-ea"/>
              </a:rPr>
              <a:t>[5] Hastie T., </a:t>
            </a:r>
            <a:r>
              <a:rPr lang="en-US" altLang="zh-CN" sz="1800" kern="100" dirty="0" err="1">
                <a:effectLst/>
                <a:latin typeface="+mj-ea"/>
                <a:ea typeface="+mj-ea"/>
              </a:rPr>
              <a:t>Tibshirani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 R., Friedman J. The Elements of Statistical Learning[M]. Springer, New York, NY, 2001.</a:t>
            </a:r>
            <a:endParaRPr lang="zh-CN" altLang="zh-CN" sz="1800" kern="100" dirty="0">
              <a:effectLst/>
              <a:latin typeface="+mj-ea"/>
              <a:ea typeface="+mj-ea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800" kern="100" dirty="0">
                <a:effectLst/>
                <a:latin typeface="+mj-ea"/>
                <a:ea typeface="+mj-ea"/>
              </a:rPr>
              <a:t>[6] Peter Harrington.</a:t>
            </a:r>
            <a:r>
              <a:rPr lang="zh-CN" altLang="zh-CN" sz="1800" kern="100" dirty="0">
                <a:effectLst/>
                <a:latin typeface="+mj-ea"/>
                <a:ea typeface="+mj-ea"/>
              </a:rPr>
              <a:t>机器学习实战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[M]. </a:t>
            </a:r>
            <a:r>
              <a:rPr lang="zh-CN" altLang="zh-CN" sz="1800" kern="100" dirty="0">
                <a:effectLst/>
                <a:latin typeface="+mj-ea"/>
                <a:ea typeface="+mj-ea"/>
              </a:rPr>
              <a:t>人民邮电出版社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,2013.</a:t>
            </a:r>
            <a:endParaRPr lang="en-US" altLang="zh-CN" kern="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0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6091556-2F90-4B03-9D36-A6E5D1A93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C680F9-37B3-4552-B4F8-6867449DBC70}"/>
              </a:ext>
            </a:extLst>
          </p:cNvPr>
          <p:cNvSpPr txBox="1"/>
          <p:nvPr/>
        </p:nvSpPr>
        <p:spPr>
          <a:xfrm>
            <a:off x="668338" y="1491916"/>
            <a:ext cx="342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什么是降维？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B0C218-13B6-442A-AE68-B46058B899F0}"/>
              </a:ext>
            </a:extLst>
          </p:cNvPr>
          <p:cNvSpPr txBox="1"/>
          <p:nvPr/>
        </p:nvSpPr>
        <p:spPr>
          <a:xfrm>
            <a:off x="668337" y="2198855"/>
            <a:ext cx="10412341" cy="3255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降维</a:t>
            </a:r>
            <a:r>
              <a:rPr lang="en-US" altLang="zh-CN" sz="2800" dirty="0"/>
              <a:t>(Dimensionality Reduction)</a:t>
            </a:r>
            <a:r>
              <a:rPr lang="zh-CN" altLang="en-US" sz="2800" dirty="0"/>
              <a:t>是将训练数据中的样本</a:t>
            </a:r>
            <a:r>
              <a:rPr lang="en-US" altLang="zh-CN" sz="2800" dirty="0"/>
              <a:t>(</a:t>
            </a:r>
            <a:r>
              <a:rPr lang="zh-CN" altLang="en-US" sz="2800" dirty="0"/>
              <a:t>实例</a:t>
            </a:r>
            <a:r>
              <a:rPr lang="en-US" altLang="zh-CN" sz="2800" dirty="0"/>
              <a:t>)</a:t>
            </a:r>
            <a:r>
              <a:rPr lang="zh-CN" altLang="en-US" sz="2800" dirty="0"/>
              <a:t>从高维空间转换到低维空间</a:t>
            </a:r>
            <a:r>
              <a:rPr lang="zh-CN" altLang="en-US" sz="2800" b="0" i="0" dirty="0">
                <a:effectLst/>
                <a:latin typeface="-apple-system"/>
              </a:rPr>
              <a:t>，该过程与信息论中有损压缩概念密切相关。同时要明白的，</a:t>
            </a:r>
            <a:r>
              <a:rPr lang="zh-CN" altLang="en-US" sz="2800" b="1" i="0" dirty="0">
                <a:effectLst/>
                <a:latin typeface="-apple-system"/>
              </a:rPr>
              <a:t>不存在完全无损的降维。</a:t>
            </a:r>
            <a:br>
              <a:rPr lang="zh-CN" altLang="en-US" sz="2800" dirty="0"/>
            </a:br>
            <a:r>
              <a:rPr lang="zh-CN" altLang="en-US" sz="2800" b="0" i="0" dirty="0">
                <a:effectLst/>
                <a:latin typeface="-apple-system"/>
              </a:rPr>
              <a:t>有很多种算法可以完成对原始数据的降维，在这些方法中，降维是通过对原始数据的线性变换实现的。</a:t>
            </a:r>
            <a:endParaRPr lang="en-US" altLang="zh-CN" sz="28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7180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6091556-2F90-4B03-9D36-A6E5D1A93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DE3758-C51E-43BF-A920-09F7F59B1ECE}"/>
              </a:ext>
            </a:extLst>
          </p:cNvPr>
          <p:cNvSpPr txBox="1"/>
          <p:nvPr/>
        </p:nvSpPr>
        <p:spPr>
          <a:xfrm>
            <a:off x="668338" y="2393697"/>
            <a:ext cx="10571590" cy="324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-apple-system"/>
              </a:rPr>
              <a:t>高维数据增加了运算的难度</a:t>
            </a:r>
            <a:endParaRPr lang="en-US" altLang="zh-CN" sz="2800" b="0" i="0" dirty="0">
              <a:effectLst/>
              <a:latin typeface="-apple-syste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-apple-system"/>
              </a:rPr>
              <a:t>高维使得学习算法的泛化能力变弱（例如，在最近邻分类器中，样本复杂度随着维度成指数增长），维度越高，算法的搜索难度和成本就越大。</a:t>
            </a:r>
            <a:endParaRPr lang="en-US" altLang="zh-CN" sz="2800" b="0" i="0" dirty="0">
              <a:effectLst/>
              <a:latin typeface="-apple-system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-apple-system"/>
              </a:rPr>
              <a:t>降维能够增加数据的可读性，利于发掘数据的有意义的结构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41BD96-5492-410F-96F9-BB0638310F8E}"/>
              </a:ext>
            </a:extLst>
          </p:cNvPr>
          <p:cNvSpPr txBox="1"/>
          <p:nvPr/>
        </p:nvSpPr>
        <p:spPr>
          <a:xfrm>
            <a:off x="668338" y="1667896"/>
            <a:ext cx="3169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effectLst/>
                <a:latin typeface="PingFang SC"/>
              </a:rPr>
              <a:t>为什么要降维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47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6091556-2F90-4B03-9D36-A6E5D1A93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B909E5-5184-4BAD-8B95-F37191D55B3E}"/>
              </a:ext>
            </a:extLst>
          </p:cNvPr>
          <p:cNvSpPr txBox="1"/>
          <p:nvPr/>
        </p:nvSpPr>
        <p:spPr>
          <a:xfrm>
            <a:off x="917575" y="2967335"/>
            <a:ext cx="843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减少冗余特征，降低数据维度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A48B5C-CAB0-4141-8925-384DBF23308C}"/>
              </a:ext>
            </a:extLst>
          </p:cNvPr>
          <p:cNvSpPr txBox="1"/>
          <p:nvPr/>
        </p:nvSpPr>
        <p:spPr>
          <a:xfrm>
            <a:off x="917575" y="3677883"/>
            <a:ext cx="7937667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kern="100" dirty="0">
                <a:effectLst/>
                <a:latin typeface="+mj-ea"/>
                <a:ea typeface="+mj-ea"/>
              </a:rPr>
              <a:t>2.</a:t>
            </a:r>
            <a:r>
              <a:rPr lang="zh-CN" altLang="en-US" sz="3200" kern="100" dirty="0">
                <a:effectLst/>
                <a:latin typeface="+mj-ea"/>
                <a:ea typeface="+mj-ea"/>
              </a:rPr>
              <a:t>数据可视化</a:t>
            </a:r>
            <a:endParaRPr lang="zh-CN" altLang="zh-CN" sz="3200" kern="100" dirty="0">
              <a:effectLst/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EBFF14-5CE0-4AFA-A1B9-0AB907F7D19F}"/>
              </a:ext>
            </a:extLst>
          </p:cNvPr>
          <p:cNvSpPr txBox="1"/>
          <p:nvPr/>
        </p:nvSpPr>
        <p:spPr>
          <a:xfrm>
            <a:off x="917575" y="1709715"/>
            <a:ext cx="380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降维的主要作用</a:t>
            </a:r>
          </a:p>
        </p:txBody>
      </p:sp>
    </p:spTree>
    <p:extLst>
      <p:ext uri="{BB962C8B-B14F-4D97-AF65-F5344CB8AC3E}">
        <p14:creationId xmlns:p14="http://schemas.microsoft.com/office/powerpoint/2010/main" val="355649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5" descr="data:image/png;base64,iVBORw0KGgoAAAANSUhEUgAAAtEAAAHwCAYAAABg0TMJAAAABHNCSVQICAgIfAhkiAAAAAlwSFlz%0AAAALEgAACxIB0t1+/AAAIABJREFUeJzs3Xd4lFX6xvHvIUYIRSKIaEIVMYCgBKKC2FtcXTGi4qJi%0AFysKSiju7s+y7goEKdIULIAiiyJmdUURARXsYNBoIIAKSII0iYBECcn5/XEmGNh0MvNOuT/XxeXk%0AzZRnJkjuOfO8zzHWWkREREREpPJqeV2AiIiIiEioUYgWEREREakihWgRERERkSpSiBYRERERqSKF%0AaBERERGRKlKIFhERERGpIoVoEQlKxphWxhhrjDnM9/XbxpgbA/C4jxhjXvL34/geK8EYs8IYs8sY%0Ac58x5mljzN8D8djBxhizzhhzQTVve6YxJruma6rE40bsz0tEFKJF5BD4gk++MWa3MWazMWaaMaa+%0APx7LWvsna+30StZUrTBWifs+xxhT5Hu+u4wx2caYmw/hLgcDi621Day1T1lr77TW/qPEY22smcor%0Az/cmosD3HPOMMR8bY7oHuo7y+N5cHV/8tbV2ibU2wU+PdasxZpXv573ZGDPPGNPA97j7f14iEnkU%0AokXkUF1mra0PdAGSgL8dfAXjhMu/N7m+53sEMASYaozpcPCVilfQK9AS+LaG66sJs33PsQmwFJhr%0AjDEe1xRwxpizgX8Bfay1DYD2wGxvqxKRYBEuv9RExGPW2hzgbaAjgDHmfWPMP40xHwF7gOOMMQ2N%0AMc8ZYzYZY3KMMY8bY6J8148yxowyxmwzxnwPXFry/n33d1uJr283xqz0rRBmGWO6GGNeBFoAb/pW%0AUgf7rtvNt6KaZ4z5yhhzTon7aW2M+cB3PwuAoyr5fK21Nh3YAXQo0X5yqzFmA7DId/89jTHf+h77%0AfWNMe9/xRcC5wARfrSf4VvIfN8bU872Wcb7v7TbGxB30epxmjPmp+PXzHbvCGPO17/Kpxphlxpid%0AvhXU0ZV5Xgc9xwJgOnAM0NgYU8sY8zdjzHpjzBZjzAxjTEPf4xU//37GmFzfz3hQidqmGWMeL/F1%0AmSvtvto/8b1mm4wxE4wxh/u+96Hval/5XpdrDr4vY0x732ud53vtex5Ux0RjzFu+n/lnxpg2ZbwE%0ApwCfWGszfK/Hz9ba6dbaXQc/J2NM8d+54j9FxpibfN9rZ4xZYIz52bhPL3pX6QchIkFJIVpEaoQx%0ApjlwCZBR4nBfoB/QAFgPTAP2AccDicBFQHEwvh34s+94EnBVOY91NfAIcANuRbgnsN1a2xfYgG91%0A3Fo70hgTD7wFPA40AgYBrxljmvju7mVgOS48/wOoVN+1L1BeAcQCmSW+dTZuxTLZGHMCMAsYgFvV%0AnYcL+Idba88DlgD3+mpdXXwH1tpfgT/hW/X2/ckt+fjW2s+AX4HzShy+1vd8AMYB46y1RwBtgFcq%0A87wOeo61gZuAH62123yXb8KF/+OA+sCEg252LtAW97MdYqrXWlMIDMT9TLoD5wN3A1hrz/Jd52Tf%0A63LAyrAxJhp4E3gXOBroD8w0xpRs9/gL8ChwJLAW+GcZdXyG+zk+aozp4Xs9SmWtLf47Vx+4GvgJ%0AWOh7Q7QA93M52vfYk0wpn16ISGhRiBaRQ5VujMnDfez/Ae7j72LTrLXfWmv34QLsJcAAa+2v1tot%0AwBhcqADoDYy11v5orf0ZeKKcx7wNGGmt/cK3IrzWWru+jOteD8yz1s6z1hZZaxcAy4BLjDEtcKuN%0Af7fW/m6t/RAXwMoT53u+24CHgb7W2pIntT3ie375wDXAW9baBb5V3VFADHB6BY9RWbOAPgDG9ele%0A4jsGUAAcb4w5ylq721r7aRXut7fvOf4IdAWu8B2/Dhhtrf3eWrsbGAb8xRzYuvKo7/lnAi8U11cV%0A1trl1tpPrbX7rLXrgGdwb04qoxsu3A+31u611i4C/ntQHa9baz/3/b2cCXQuo44lQC9cq9JbwHZj%0AzOiSq/8H871xmg70ttb+iHtjuM5a+4Lv+WQAr+GCtoiEsMr07ImIlCfFWvteGd/7scTllkA0sMn8%0A0V5bq8R14g66flmhGKA58F0l62sJXG2MuazEsWhgse8xd/hWfks+bvNy7i/XWtusnO+XfA5xlHge%0A1toiY8yPQHwla6/Iy8DHxpi7cGHvyxJvJm4FHgNWGWN+wIXb/1byfl+x1l5fyvEDno/v8mFA0xLH%0ADv4ZdqrkY+7nC6KjcZ9I1PU9xvJK3jwOt3JedFAdJV/zn0pc3oML3aWy1r4NvG1cT/+5wKtANi7Y%0AH1x3Q+A/wN+stUt9h1sCp/nelBQ7DHixks9HRIKUQrSI+JMtcflH4HfgKN8K4ME2cWB4bVHO/f6I%0Aa1Go6DGLr/uitfb2g69ojGkJHGmMqVciSLco5T6qouRtcykRIo1799AcyKni/ZR+BWuzjDHrca0f%0AJVs5sNauAfr4wl8vYI4xpvFBbxiqKhcXCou1wLXnbAaK31g0B1aV+H5xG8qvuEBc7JhyHmcyri2o%0Aj7V2lzFmAOW095RSY3NjTK0SQboFsLqc21TId18Lfb3sHQ/+vu91fhk3bWVKiW/9CHxgrb3wUB5f%0ARIKP2jlEJCCstZtwfapPGmOO8PUUtzFuAgK4nt37jDHNjDFHAkPLubtngUHGmK7GOd4XiMEFuuNK%0AXPcl4DJjTLJxJy/W8Z2I1sy3arsMeNQYc7gx5gzgMmrOK8Clxpjzfb26D+LeSHxcidtuxp3M17CC%0A670M3A+chVslBcAYc70xpokv/BWvghaVcvuqmAUMNO5kzPq41p3ZB70p+rsxpq4x5kTgZv6YZrEC%0A10LTyBhzDK5PvCwNgJ3AbmNMO+Cug75/8M+4pM9wq8uDjTHRxp1Eehnw70o/Sx9jzOXGmL8YY470%0A/T07FddWUlprzD+BerifRUn/BU4wxvT11RNtjDnF+E4wFZHQpRAtIoF0A3A4kIWbajEHONb3vanA%0AfOAr4Etgbll3Yq19FRdaXgZ2Aem4nmtwvdR/801mGOTrS70ceAjYilsZTOWPf/+uBU4Dfsb1OM+o%0AiSfqqzMb15M9HtdDfRnupMe9lbjtKlxo/d73XOLKuOosXLBb5Dv5r9jFwLfGmN24kwz/4uvTxjc9%0A4sxqPKXncW0IHwI/AL/hTtwr6QPcyXoLgVHW2nd9x1/E/WzX4d5MlTcqbhDu57IL9/fi4Os+Akz3%0AvS4HTLrwvbaX4VbntwGTgBt8r2dV7cCd8LoGF+pfAtKstTNLuW4fXD/2jhITOq7zTfK4CNf7n4tr%0AJRkBlHmSooiEBmPtoXxqKSIi4kbc4YJ1dBntOiIiYUUr0SIiIiIiVaQQLSIiIiJSRWrnEBERERGp%0AIq1Ei4iIiIhUkUK0iIiIiEgVhcRmK0cddZRt1aqV12WIiIiISJhbvnz5Nmttk4quFxIhulWrVixb%0AtszrMkREREQkzPl2gq2Q2jlERERERKpIIVpEREREpIoUokVEREREqigkeqJLU1BQwMaNG/ntt9+8%0ALkWAOnXq0KxZM6Kjo70uRURERMTv/BaijTHNgRlAU8ACU6y144wxjwC3A1t9V33IWjuvqve/ceNG%0AGjRoQKtWrTDG1FTZUg3WWrZv387GjRtp3bq11+WIiIiI+J0/V6L3AQ9aa780xjQAlhtjFvi+N8Za%0AO+pQ7vy3335TgA4SxhgaN27M1q1bK76yiIiISBjwW4i21m4CNvku7zLGrATia/IxFKCDh34WIiIi%0AEkkCcmKhMaYVkAh85jvU3xjztTHmeWPMkWXcpp8xZpkxZlmwrnBGRUXRuXNnOnbsyNVXX82ePXuq%0AfV/vv/8+f/7znwF44403GD58eJnXzcvLY9KkSfu/zs3N5aqrrqr2Y4uIiIhI1fg9RBtj6gOvAQOs%0AtTuBycBxQGfcSvWTpd3OWjvFWptkrU1q0qTCTWM8ERMTw4oVK/jmm284/PDDefrppw/4vrWWoqKi%0AKt9vz549GTp0aJnfPzhEx8XFMWfOnCo/joiIiIhUj19DtDEmGhegZ1pr5wJYazdbawuttUXAVOBU%0Af9YQKGeeeSZr165l3bp1JCQkcMMNN9CxY0d+/PFH3n33Xbp3706XLl24+uqr2b17NwDvvPMO7dq1%0Ao0uXLsydO3f/fU2bNo17770XgM2bN3PFFVdw8sknc/LJJ/Pxxx8zdOhQvvvuOzp37kxqairr1q2j%0AY8eOgOsVv/nmm+nUqROJiYksXrx4/3326tWLiy++mLZt2zJ48OAAv0IiIiIi4cOf0zkM8Byw0lo7%0AusTxY3390gBXAN8c8oMNGAArVhzy3Rygc2cYO7ZSV923bx9vv/02F198MQBr1qxh+vTpdOvWjW3b%0AtvH444/z3nvvUa9ePUaMGMHo0aMZPHgwt99+O4sWLeL444/nmmuuKfW+77vvPs4++2xef/11CgsL%0A2b17N8OHD+ebb75hhe85r1u3bv/1J06ciDGGzMxMVq1axUUXXcTq1asBWLFiBRkZGdSuXZuEhAT6%0A9+9P8+bND+FFEhEREYlM/pzO0QPoC2QaY4oT7kNAH2NMZ9zYu3XAHX6swa/y8/Pp3Lkz4Faib731%0AVnJzc2nZsiXdunUD4NNPPyUrK4sePXoAsHfvXrp3786qVato3bo1bdu2BeD6669nypQp//MYixYt%0AYsaMGYDrwW7YsCE7duwos6alS5fSv39/ANq1a0fLli33h+jzzz+fhg0bAtChQwfWr1+vEC0iIiJS%0ADf6czrEUKG1kQ5VnQleokivGNa24J/pg9erV23/ZWsuFF17IrFmzDrhOabfzt9q1a++/HBUVxb59%0A+wJeg4iIiEg40LbfftatWzc++ugj1q5dC8Cvv/7K6tWradeuHevWreO7774D+J+QXez8889n8uTJ%0AABQWFvLLL7/QoEEDdu3aVer1zzzzTGbOnAnA6tWr2bBhAwkJCTX9tEREREQimkK0nzVp0oRp06bR%0Ap08fTjrppP2tHHXq1GHKlClceumldOnShaOPPrrU248bN47FixfTqVMnunbtSlZWFo0bN6ZHjx50%0A7NiR1NTUA65/9913U1RURKdOnbjmmmuYNm3aASvQIiIiInLojLXW6xoqlJSUZJctW3bAsZUrV9K+%0AfXuPKpLS6GciIiIioc4Ys9xam1TR9bQSLSIiIiJSRf6cziEiIiIiUq70jBzS5meTm5dPXGwMqckJ%0ApCTGe11WhRSiRURERMQT6Rk5DJubSX5BIQA5efkMm5sJEPRBWu0cIiIiIuKJtPnZ+wN0sfyCQtLm%0AZ3tUUeUpRIuIiIiIJ3Lz8qt0PJgoRIuIiIiIJ+JiY6p0PJgoRFfT9u3b6dy5M507d+aYY44hPj5+%0A/9d79+49pPt+/fXXSUtLq5E6r7/+elq3bs3JJ5/MCSecwI033khubm6Ftxs9ejS//fZbjdQgIiIi%0AUprU5ARioqMOOBYTHUVqcvBvFKcTC6upcePG+7fufuSRR6hfvz6DBg064DrWWqy11KpVtfcqV1xx%0ARY3VCTBmzBhSUlIoKipi9OjRnHfeeWRmZhIdHV3mbUaPHs0tt9xCnTp1arQWERERkWLFJw+G4nSO%0AiFmJTs/IocfwRbQe+hY9hi8iPSPHL4+zdu1aOnTowHXXXceJJ57Ipk2b6NevH0lJSZx44ok89thj%0A+6/brFkzHnnkERITEznppJNYvXo1AM8++ywDBgwA3Ery/fffz+mnn85xxx3H66+/DrgtwO+8807a%0AtWvHRRddxMUXX0x6enq5tdWqVYtBgwbRqFEj3n33XYBSaxszZgxbtmzhzDPP5IILLijzeiIiIiKH%0AKiUxno+GnscPwy/lo6HnhUSAhggJ0cXjU3Ly8rH8MT7FX0F61apVDBw4kKysLOLj4xk+fDjLli3j%0Aq6++YsGCBWRlZe2/btOmTcnIyOC2225j9OjRpd7fli1b+Oijj0hPT2fYsGEAvPrqq+Tk5JCVlcW0%0AadP45JNPKl1fly5dWLVqFUCptQ0cOJCjjz6aJUuW8N5775V5PREREZFIFREhOtDjU9q0aUNS0h+7%0ARc6aNYsuXbrQpUsXVq5ceUAA7dWrFwBdu3Zl3bp1pd5fSkoKxhhOOukkcnJc8F+6dCm9e/emVq1a%0AxMXFcfbZZ1e6vpJbvZdXW0mVvZ6IiIhIJIiInuhAj0+pV6/e/str1qxh3LhxfP7558TGxnL99dcf%0AcMJe7dq1AYiKimLfvn2l3l/xdeDAAFxdK1as4NJLL62wtso+BxEREZFIExEr0V6OT9m5cycNGjTg%0AiCOOYNOmTcyfP79G7rdHjx7MmTMHay2bNm3iww8/rPA21lrGjBnD9u3bufDCC8utrUGDBuzatcuv%0Az0FEREQkVEXESnRqcsIBW0pC4MandOnShQ4dOtCuXTtatmxJjx49auR+e/fuzaJFi2jfvj0tW7Yk%0AMTGRhg0blnrdgQMH8vDDD5Ofn0/37t1ZtGgR0dHR5dbWr18/LrjgApo3b86CBQv88hxEREREQpWp%0AifYAf0tKSrLLli074NjKlStp3759pe8jPSMnJMenlGf37t3Ur1+frVu3ctppp/HZZ5/RpEkTz+qp%0A6s9EREREJNgYY5Zba5Mqul5ErESDG58S6qH5YH/605/YuXMnBQUFPProo54GaBEREZFIEjEhOhwt%0AWbLE6xJEREREIlJEnFgoIiIiIlKTQjpEh0I/d6TQz0JEREQiSciG6Dp16rB9+3aFtyBgrWX79u3U%0AqVPH61JEREREAiJke6KbNWvGxo0b2bp1q9elCO5NTbNmzbwuQ0RERCQgQjZER0dH07p1a6/LEBER%0AEZEIFLLtHCIiIiIiXgnZlWgRERGJbOG4kZqEDoVoERERCTnpGTkMm5tJfkEhADl5+QybmwmgIC0B%0AoXYOERERCTlp87P3B+hi+QWFpM3P9qgiiTQK0SIiIhJycvPyq3RcpKYpRIuIiEjIiYuNqdJxkZqm%0AEC0iIiIhJzU5gZjoqAOOxURHkZqc4FFFEml0YqGIiIiEnOKTBzWdQ7yiEC0iIiIhKSUxXqFZPKN2%0ADhERERGRKlKIFhERERGpIoVoEREREZEqUogWEREREakihWgRERERkSrSdA4RERGRAErPyNFovjCg%0AlWgRERGRAEnPyGHY3Exy8vKxQE5ePsPmZpKekeN1ad4pKoL0dPjXv7yupEoUokVEREQCJG1+NvkF%0AhQccyy8oJG1+tkcVeWjvXnjhBTjxRLjiCpg+HX7/3euqKk0hWkRERCRAcvPyq3Q8LO3eDWPGQJs2%0AcMstULs2zJoF337rLocI9USLiIiIBEhcbAw5pQTmuNgYD6oJsG3bYPx4mDABfv4ZzjkHpk6F5GQw%0Axuvqqkwr0SIiIiIBkpqcQEx01AHHYqKjSE1O8KiiAFi/Hu6/H1q0gMcegzPPhE8+gcWL4eKLQzJA%0Ag1aiRURERAKmeApHREzn+OYbGDnStWoAXH89DB4M7dt7W1cNUYgWERERCaCUxPjwDM3FPv4Yhg+H%0AN9+EunXh3nvhgQegeXOvK6tRCtEiIiIicmishXnzYMQIWLIEGjWChx+G/v2hcWOvq/MLhWgRERER%0AqZ59+2D2bBeeMzPdavPYsXDbbVCvntfV+ZVCtIiIiIhUzZ49bsbzqFGwbh106ODmPPfpA9HRXlcX%0AEArRIiIiIh4JuS3Ad+yASZNg3DjYuhW6d3crz5ddBrUia+ibQrSIiIiIB4q3AC/ewbB4C3Ag+IJ0%0Abq7bIOXpp91mKZdcAkOHwhlnhOyIukMVWW8ZRERERIJESGwBnp3t+ptbtYLRo6FnT1ixAt56y817%0AjtAADVqJFhEREfFEUG8BvmyZG1M3d67bivv22+HBB+G447yuLGgoRIuIiIh4IOi2ALcWFi504Xnh%0AQmjYEIYNg/vug6ZNvakpiKmdQ0RERMQDQbMFeGEhzJkDp5wCF14IWVlup8ENG+Cf/1SALoNWokVE%0AREQ84PkW4L//Di++6ALzmjXQti1MnQp9+7oWDimXQrSIiIiIRzzZAnznTpgyxZ0ouGkTdO0Kr74K%0AV1wBUVEV314AhWgRERGRyLB5Mzz1FEycCL/8Ahdc4FaizzsvoqdsVJdCtIiIiEg4++EHt7Pg88+7%0AFo4rr4QhQyApyevKQppCtIiIiEg4+vprGDECZs92bRo33ACpqXDCCV5XFhYUokVERETChbWwZIkb%0AU/f221C/PjzwAAwYAHFxXlcXVhSiRUREREJdURG8+aYLz59+Ck2auPF0d90FRx7pdXVhSSFaRERE%0AJFTt3QuzZrkxdVlZbnvuiRPh5pshxqNNWyKE3zZbMcY0N8YsNsZkGWO+Ncbc7zveyBizwBizxvdf%0AvT0SERERqYpff4Vx4+D44+Gmm1zP88yZbt7z3XcrQAeAP3cs3Ac8aK3tAHQD7jHGdACGAguttW2B%0Ahb6vRURERKQi27fDo49Cixauz7l1a5g3D776Cq69Fg5Tk0Gg+O2VttZuAjb5Lu8yxqwE4oHLgXN8%0AV5sOvA8M8VcdIiIiIiHvxx/d5ihTpsCePdCzpxtTd/rpXlcWsQLydsUY0wpIBD4DmvoCNsBPQKkb%0Ashtj+gH9AFq0aOH/IkVERESCTVaW63eeOdN93aePC88nnuhtXeLXdg4AjDH1gdeAAdbanSW/Z621%0AgC3tdtbaKdbaJGttUpMmTfxdpoiIiEjw+PRTSElxYfnVV12f89q1MGOGAnSQ8OtKtDEmGhegZ1pr%0A5/oObzbGHGut3WSMORbY4s8aREREREKCtfDOO26DlA8+cKPpHn4Y7r0XjjrK6+rkIP6czmGA54CV%0A1trRJb71BnCj7/KNwH/8VYOIiIhI0Nu3z42pS0yESy6B775z/c8bNsAjjyhAByl/rkT3APoCmcaY%0AFb5jDwHDgVeMMbcC64HefqxBREREJDjl58O0aZCWBj/8AO3awQsvuCkbhx/udXVSAX9O51gKmDK+%0Afb6/HldEREQkqOXlweTJMHYsbNkCp53mVp579oRafj9dTWqIhgmKiIiIBMKmTS44T54Mu3ZBcjIM%0AHQpnnw2mrHVHCVYK0SIiIiL+tHata9mYNs31P/fuDYMHux5oCVkK0SIiIiL+sHy5m7Tx2msQHQ23%0A3AKDBkGbNl5XJjVAIVpERESkplgLixfD8OGwYAEccYRbdb7/fjjmGK+rkxqkEC0iIiJyqIqKID3d%0AhecvvnCBecQIuOMOaNjQ6+rEDxSiRURERKrr99/dltwjR0J2tmvVeOYZuOEGqFPH6+rEjxSiRURE%0ARKpq1y6YMsWNpsvNhS5d4JVXoFcviIryujoJAIVoERERkcrauhWeegomTHDzns87z03duOACjamL%0AMArRIiIiIhVZtw5GjYLnn4fffnMrzkOGwCmneF2ZeEQhWkRERKQsmZnuBMF//9vtJnjDDZCaCgkJ%0AXlcmHlOIFhERETnY0qVu0sZbb0G9ejBgAAwcCPHxXlcmQUIhWkRERATcmLp581x4/ugjaNwYHnsM%0A7rkHGjXyujoJMgrRIiIiEtkKCly7xogR8O230LIljB/vdhisW9fr6iRIKUSLiIhIZNqzB557zp0w%0AuGEDdOwIL74I11zjtukWKYdCtIiIiESWn392I+rGj4dt26BHD5g4ES69VGPqpNIUokVERCQybNzo%0ANkeZMgV+/RX+/Gc3pu6MM7yuTEKQQrSIiIiEt1Wr3LbcL73kTh689loYPNi1b4hUk0K0iIiIhKfP%0AP3eTNtLToU4duPNOeOABaNXK68okDChEi4iISPiwFhYscOF58WI48kj429+gf39o0sTr6iSMKESL%0AiIhI6Nu3D157zY2py8hwm6KMHg233w7163tdnYQhhWgREREJXb/9BtOnQ1oafPed2477+efhuuvg%0A8MO9rk7CmEK0iIiIhJ5ffoHJk2HsWNi8GU45xQXpyy+HWrW8ri6kpGfkkDY/m9y8fOJiY0hNTiAl%0AUdubV0QhWkRERELHTz+54Dx5MuzcCRddBEOHwjnnaMZzNaRn5DBsbib5BYUA5OTlM2xuJoCCdAX0%0AVk1ERESC39q1brpGq1ZuxTk5GZYvh/nz4dxzFaCrKW1+9v4AXSy/oJC0+dkeVRQ6tBItIiIiwevL%0AL93JgnPmwGGHwU03waBB0Lat15WFhdy8/Codlz8oRIuIiEhwsRbef9+NqXv3XWjQAFJT4f774dhj%0Ava4urMTFxpBTSmCOi43xoJrQonaOEJWekUOP4YtoPfQtegxfRHpGjtcliYiIHJqiInj9dejWDc47%0AD1asgH/9CzZscIFaAbrGpSYnEBMddcCxmOgoUpMTPKoodGglOgTpJAAREQkre/fCzJmubSM7G447%0Azp04eOONEKMVUX8qzg2azlF1CtEhqLyTAPSXXkREQsauXTB1qtsUJScHOneGWbPgqqtc/7MEREpi%0AvPJDNehvaAjSSQAiIhLStm6F8eNhwgTYscONp3vuOTeuTlM2JEQoRIcgnQQgIiIhaf16ePJJePZZ%0AyM+HlBQYMsT1QIuEGJ1YGIJ0EoCIiISUb76BG26ANm1cr/M110BW1h8nEYqEIK1EhyCdBCAiIiHh%0Ao4/cyYJvvgn16sF998HAgdC8udeViRwyhegQpZMAREQkKFkL8+a58LxkCTRuDI8+Cvfc4y6LhAmF%0AaBERETl0+/bB7NkuPGdmutXmsWPhttvcKrQfpGfk6FNZ8YxCtIiIiFTfnj3wwgswahSsWwcdOsCM%0AGfCXv0B0tN8eVnsmiNd0YqGIiIhU3Y4d8Pjj0KoV3Huv203wjTfcKnTfvn4N0FD+ngkigaCVaBER%0AEam8nBwYMwaeeQZ274ZLLnFj6s48M6AznrVngnhNIVpEREQqlp0NaWmuVaOoyLVrDB4MJ53kSTna%0AM0G8pnYOERERKdsXX7htuNu3h5kzoV8/WLMGXnrJswAN2jNBvKeVaBERETmQtbBwITzxBCxaBLGx%0A8NBDbs7z0Ud7XR2gPRPEewrRIiIi4hQWwty5MHw4fPklxMW5qRv9+kGDBl5X9z+0Z4J4SSFaREQk%0A0v3+u+t1HjkS1q6FE06AZ5+F66+H2rW9rk4kKClEi4iIRKqdO+Hpp920jZ9+gqQkmDMHUlIgKqri%0A24tEMIWHObCMAAAgAElEQVRoERGRSLN5M4wbB5MmwS+/wIUXuhMFzzsvoGPqREKZQrSIiEik+P57%0A1+P8/POwdy9ceSUMHQpdu3pdmUjIUYgWEREJdytWwIgR8MorcNhhcOONMGiQ630WkWpRiBYREQlH%0A1sKHH7pJG++8A/Xrw4MPwoABbuqGiBwShWgREZFwUlQEb77pwvOnn0KTJvDPf8Jdd8GRR3pdnUjY%0AUIgWEREJB3v3wssvuzF1K1dC69buxMGbboIYbYUtUtMUokVERELZ7t1upvOTT8LGjW4r7pdfhquv%0Adv3PIuIX+r9LREQkFG3bBhMmwPjx8PPPcOaZMGUKXHyxxtSJBIBCtIiISCjZsAFGj4apU2HPHujZ%0AE4YMgdNP97oykYiiEC0iIhIKsrJcv/PMme7r666DwYOhQwdv6xKJUArRIiIiweyTT9ykjTfegLp1%0A4e673ai6Fi28rkwkoilEi4iIBBtr3Wzn4cPdrOdGjeDhh6F/f2jc2OvqRASFaBERkeCxbx+8+qoL%0Az19/Dc2awdixcNttUK+e19WJSAkK0SIiUqb0jBzS5meTm5dPXGwMqckJpCTGe11W+MnPh2nTIC0N%0AfvgB2rd3X/fpA4cf7nV1IlIKhWgRESlVekYOw+Zmkl9QCEBOXj7D5mYCKEjXlLw8tyHKuHGwZQt0%0A6wZjxsBll0GtWl5XJyLl0P+hIiJSqrT52fsDdLH8gkLS5md7VFEYyc11kzVatIC//hW6doX334eP%0AP4bLL1eAFgkBWokWEZFS5eblV+m4VMKaNa5lY/p01/98zTUuTHfu7HVlIlJFCtEiIlKquNgYckoJ%0AzHGxMR5UE+KWL4cRI2DOHNfjfOutMGgQHHec15WJSDXp8yIRESlVanICMdFRBxyLiY4iNTnBo4pC%0AjLWwcCFceCEkJcH8+W5nwfXrXR+0ArRISPNbiDbGPG+M2WKM+abEsUeMMTnGmBW+P5f46/FFROTQ%0ApCTG80SvTsTHxmCA+NgYnujVSScVVqSwEF57DU49FS64AL75xq1Cb9gATzwBTZt6XaGI1AB/tnNM%0AAyYAMw46PsZaO8qPjysiIjUkJTFeobmyfv8dXnzRbc29Zg0cfzxMmQJ9+0KdOl5XJyI1zG8h2lr7%0AoTGmlb/uX0REJCjs3AnPPONG023aBF26wOzZcOWVEBVV8e1FJCR5cWJhf2PMDcAy4EFr7Q4PahAR%0AETk0W7a4+c4TJ8Ivv8D558OMGe6/xnhdnYj4WaBPLJwMHAd0BjYBT5Z1RWNMP2PMMmPMsq1btwaq%0APhERkfL98APccw+0bOl6nC+4AD7/HN57z11WgBaJCAEN0dbazdbaQmttETAVOLWc606x1iZZa5Oa%0ANGkSuCJFRERK8/XXcN110LYtTJ3qLq9c6cbWnXKK19WJSIAFtJ3DGHOstXaT78srgG/Ku76ISCRK%0Az8ghbX42uXn5xMXGkJqcoJP7vGItLF0Kw4fDvHlQvz4MGAADB0K8fiYikcxvIdoYMws4BzjKGLMR%0AeBg4xxjTGbDAOuAOfz2+iEgoSs/IYdjczP3bbefk5TNsbiaAgnQgFRXBW2+58Pzxx3DUUfD443D3%0A3XDkkV5XJyJBwJ/TOfqUcvg5fz2eiEg4SJufvT9AF8svKCRtfrZCdCAUFMCsWW6uc1aW63ueMAFu%0Avhnq1vW6OhEJItr2W0QkiOSWss12ecelhvz6Kzz3HDz5pNsUpWNHeOkl6N0boqO9rk5EgpBCtIhI%0AEImLjSGnlMAcFxvjQTURYPt2N6Luqafc5R493Jbcl1yiKRsiUq5Aj7gTEZFypCYnEBN94AYdMdFR%0ApCYneFRRmPrxR3jgAdeu8fDD0L07LFniTiK89FIFaBGpkFaiRUSCSHHfs6Zz+MnKlW5b7pdecpM3%0Arr0WBg927RsiIlWgEC0iEmRSEuMVmmvaZ5+5SRvp6RATA3fd5VaiW7XyujIRCVEK0SIiEp6shfnz%0AXXj+4AM3mu7vf4f+/UGbeInIIVKIFhGR8LJvn9tFcPhw+OortynK6NFw++1usxQRkRqgEC0iIuEh%0APx+mT4e0NPj+e2jXDl54wfU9H36419WJSJhRiBYRkdCWlweTJ8PYsbBlC5x6KowaBZdfDrU0hEpE%0A/EMhWkREQtOmTS44T54Mu3ZBcjIMHQpnn60RdSLidwrRIiISWtaudS0b06a5/uerr4YhQyAx0evK%0ARCSCKESLiEho+PJLGDHCnTQYHQ233AKDBkGbNl5XJiIRSCFaxCc9I0cbXIgEG2vh/ffdpI1334Uj%0AjnCbo9x/PxxzjNfViUgEU4gWwQXoYXMzyS8oBCAnL59hczMBFKRFvFBU5DZGGTECPv8cmjZ1QfrO%0AO6FhQ6+rExFRiBYBt8VycYAull9QSNr8bIVoOWT6lKMK9u51W3KPHAnZ2XDccfD003DjjVCnjtfV%0AiYjspxAtAuTm5VfpuEhl6VOOStq1C6ZOdZui5ORA587w73/DlVfCYfpVJSLBRwM0RYC42JgqHRep%0ArPI+5RBg61a3FXeLFvDgg9C2LbzzjjuJ8JprFKBFJGgpRIsAqckJxERHHXAsJjqK1OQEjyqScKFP%0AOcqwbh307w8tW8I//wnnnguffgqLF7t5z5rzLCJBTm/xRfjjY3X1rUpNi4uNIaeUwByxn3JkZrp+%0A51mz3G6C118PqanQvr3XlYmIVIlCtIhPSmK8QrPUuNTkhAN6oiFCP+VYutRN13jrLahXz42oGzgQ%0AmjXzujIRkWpRiBYR8aOI/pSjqAjmzXPh+aOPoHFjeOwxuOceaNTI6+pERA6JQrSIiJ9F3KccBQUw%0Ae7ab8fzNN+6kwXHj4NZb3Sq0iEgYUIgWEZGasWcPPP88jBoF69fDiSfCjBnwl7+4bbpFRMKIQrSI%0AiByan3+GiRPhqadg2zY4/XSYMAEuucSdPCgiEoYUokVEpHo2boQxY+CZZ+DXX11oHjYMzjjD68pE%0ARPxOIVpERKpm1SpIS4MXX3QnD/bpA4MHQ6dOXlcmIhIwCtEiIlI5n3/uThZ8/XWoXRvuuMPtMtiq%0AldeViYgEnEK0iIiUzVp47z03pm7RIoiNhb/+1e02ePTRXlcnIuIZhWgREflfhYXw2msuPGdkQFyc%0Am7rRrx80aOB1dSIinlOIFhGRP/z2mxtLl5YGa9fCCSfAs8+67blr1/a6OhGRoKEQLSIisHMnPP20%0Am7bx00+QlARz5kBKCkRFeV2diEjQUYgWEYlkmze73QQnTYJffoELL4SZM+Hcc8EYr6sTEQlaCtEi%0AIpHo++9dj/Pzz7ttuq+8EoYMga5dva5MRCQkKESLiESSFSvcmLpXXoHDDoObboJBg6BtW68rExEJ%0AKQrRIgGWnpFD2vxscvPyiYuNITU5gZTEeK/LknBmLXz4oZu08c47brrGoEEwYAAce6zX1YmIhCSF%0AaJEASs/IYdjcTPILCgHIyctn2NxMAAVpqXlFRfDGG27l+dNP3Vznf/0L7rrLzXsOInpzKSKhRiFa%0A5CD+/GWeNj97f4Aull9QSNr8bAUGqTl798LLL7vwvGoVtG4NEyfCzTdDTIzX1f0PvbkUkVBUy+sC%0ARIJJ8S/znLx8LH/8Mk/PyKmR+8/Ny6/ScZEq2b0bxo6FNm1cYD78cBemV6+Gu+8OygAN5b+5FBEJ%0AVlqJlmoJ9Y9ey6rf3yvFcbEx5JQSmONigzPcSIjYtg0mTIDx4+Hnn+Hss2HKFLj44pAYU6c3lyIS%0AihSipcpC/aPX8ur39y/z1OSEAx4bICY6itTkhBq5f4kwGzbA6NEwdSrs2QOXX+7G1HXv7nVlVaI3%0AlyISitTOIVUW6h+9lld/Wb+0a+qXeUpiPE/06kR8bAwGiI+N4YlenULizYcEkawsN5quTRvX69y7%0AN3z7LaSnh1yABvfmMib6wF0R9eZSRIKdVqKlykL9o9fy6h9zTWe/rxSnJMYrNEv1fPKJG1P3xhtQ%0Aty7cey888AA0b+51ZYek+P+HUG4RE5HIoxAtVRbqH72WV79+mUvQsRbeftuF5yVLoHFjeOQRF6Ab%0AN/a6uhqjN5ciEmoUoqXKQr2vt6L69ctcgsK+fW5XweHDITPTrTaPGwe33gr16nldnYhIxFOIlioL%0A9dXaUK9fwtyePfDCCzBqFKxbBx06wPTp0KcPREd7XZ2IiPgYa63XNVQoKSnJLlu2zOsyRET8Z8cO%0AmDTJrTZv3QrdusHQoXDZZVBL54CLiASKMWa5tTapoutV6l9mY0yPyhwTEZEqys2F1FRo0QL+9jdI%0ASoIPPoCPP3Yj6xSgRUSCUmX/dR5fyWMiIlIZ2dlw221uS+7Ro6FnT1ixAubNg7POColNUkREIlm5%0APdHGmO7A6UATY8wDJb51BBBV+q1ERKRMX3wBI0bA3LlQu7YL0g8+CMcd53VlIiJSBRWdWHg4UN93%0AvQYlju8ErvJXUSIiYcVaWLjQTdpYuBAaNoRhw+C++6BpU6+rExGRaig3RFtrPwA+MMZMs9auD1BN%0AIiLhobAQXn/dhefly+GYY2DkSLjjDjjiCK+rExGRQ1BRO8dYa+0AYIIx5n/GeFhre/qtMhGRUPX7%0A7/Diiy4wr1kDbdvC1KnQt69r4RARkZBXUTvHDN9/R/m7EBGRkLdzJ0yZ4k4U3LQJunaFV1+FK66A%0AKJ1GIiISTioK0WnA+cAl1tohAahHRCT0bNni5jtPmgR5eXDeeTBjBpx/vqZsiIiEqYpC9LHGmNOB%0AnsaYfwMH/Daw1n7pt8pERILdDz+4nQWff961cPTqBUOGwCmneF2ZiIj4WUUh+v+AvwPNgNEHfc8C%0A5/mjKBGRoPb1125M3ezZbjOUG2+EQYMgIcHrykREJEAqms4xB5hjjPm7tfYfAapJRCT4WAtLl7pJ%0AG/PmQf36MGAADBwI8fFeVyciIgFW0Uo0ANbafxhjegJn+Q69b639r//KEhEJEkVF8N//uvD8ySfQ%0ApAk8/jjcfTcceaTX1YmIiEcqFaKNMU8ApwIzfYfuN8acbq19yG+ViYh4qaAAZs1ybRtZWdCqFUyY%0AALfcAjExXlcnIiIeq1SIBi4FOltriwCMMdOBDEAhWkTCy6+/wrPPwpNPwo8/wkknwcsvw9VXw2GV%0A/SdTRETCXVV+I8QCP/suN/RDLSIi3tm+3a00jx/vLp91FjzzDFx8scbUiYjI/6hsiH4CyDDGLMaN%0AuTsLGOq3qkREAuXHH93mKFOmwJ490LOnG1N3+uleVyYiIkGswhBtjDHAUqAbUDz8dIi19id/FiYi%0A4ldZWW5b7pm+Uz2uvRYGD4YTT/S2LhERCQkVhmhrrTXGzLPWdgLeCEBNIiL+8+mnbtLGf/4Ddeu6%0AKRsPPAAtW/rtIdMzckibn01uXj5xsTGkJieQkqixeCIioaxWJa/3pTGmSltwGWOeN8ZsMcZ8U+JY%0AI2PMAmPMGt9/NR9KRPzPWnjnHTjnHOjeHT78EB5+GNavd9t1+zlAD5ubSU5ePhbIyctn2NxM0jNy%0A/PaYIiLif5UN0acBnxpjvjPGfG2MyTTGfF3BbaYBFx90bCiw0FrbFliI+qpFxJ/27XNj6hIT4U9/%0Agu++c/3PGzbAI4/AUUf5vYS0+dnkFxQecCy/oJC0+dl+f2wREfGfyp5YmFzVO7bWfmiMaXXQ4cuB%0Ac3yXpwPvA0Oqet8iIuXKz4dp0yAtDX74Adq1gxdecH3Phx8e0FJy8/KrdFxEREJDuSHaGFMHuBM4%0AHsgEnrPW7juEx2tqrd3ku/wT0PQQ7ktE5EB5eTB5MowdC1u2wKmnupXnnj2hVmU/eKtZcbEx5JQS%0AmONitWGLiEgoq+i3ynQgCReg/wQ8WVMPbK21gC3r+8aYfsaYZcaYZVu3bq2phxWRcLRpkxtL16IF%0APPSQa99YvNidRJiS4lmABkhNTiAmOuqAYzHRUaQmJ3hUkYiI1ISK2jk6+KZyYIx5Dvj8EB9vszHm%0AWGvtJmPMscCWsq5orZ0CTAFISkoqM2yLSARbswZGjXKtG/v2Qe/ebkxdYqLXle1XPIVD0zlERMJL%0ARSG6oPiCtXafOfRdu94AbgSG+/77n0O9QxGJQMuXw4gRMGeO63G++WZITYU2bbyurFQpifEKzSIi%0AYaaiEH2yMWan77IBYnxfG1xHxhFl3dAYMwt3EuFRxpiNwMO48PyKMeZWYD3Q+xDrF5FIYa1r0Rg+%0AHBYsgCOOcC0c998PxxzjdXUiIhJhyg3R1tqo8r5fwW37lPGt86t7nyISgYqKID3dhecvvnCBefhw%0AuPNOaNjQ6+pERCRCVXbEnYhIYP3+u9uSe+RIyM52rRrPPAM33AB16nhdnYiIRDiFaBEJLrt2wdSp%0AbjRdTo47SXD2bLjySoiq9odjIiIiNUohWkSCw9at8NRTMGGCm/d87rnw/PNw4YVw6Cc1i4iI1CiF%0AaBHx1rp18OST8Nxz8NtvcMUV7oTBU0/1ujIREZEyKUSLiDcyM12/86xZbjOUvn3dmLp27byuTERE%0ApEIK0QGSnpGjzRZEAJYuddM13noL6tWDAQPcn2bNvK5MRESk0hSiAyA9I4dhczPJLygEICcvn2Fz%0AMwEUpCUyFBXBvHkuPH/0ERx1FDz2GNxzDzRq5HV1IUdvykVEvFfL6wIiQdr87P0Bulh+QSFp87M9%0AqkgkQAoK4MUX4aST4LLLYONGGD8e1q+Hv/9dAboait+U5+TlY/njTXl6Ro7XpYmIRBSF6ADIzcuv%0A0nGRkLdnjwvLxx/v5jobAy+9BGvWwL33Qt26XlcYsvSmXEQkOKidIwDiYmPIKSUwx8XGeFCNiB/9%0A/DNMnOhG1W3bBmec4b6+9FKNqashelMuIhIctBIdAKnJCcREH7hJREx0FKnJCR5VJFLDNm6EBx+E%0AFi3g//4PunWDJUvcnz//WQG6BpX15ltvykVEAkshOgBSEuN5olcn4mNjMEB8bAxP9OqkE4Ek9K1a%0ABbfcAscdB+PGuRnPX38Nb77pVqGlxulNuYhIcFA7R4CkJMYrNEv4+PxzN2kjPR1q14Y77nAr0a1a%0AeV1Z2Cv+d0TTOUREvKUQLSKVYy0sWODC8+LFEBsLf/0r9O8PRx/tdXURRW/KRUS8pxAtIuUrLIQ5%0Ac2DECMjIgLg4t0337bdDgwZeVyciIuIJhWgRKd1vv8H06ZCWBt99ByecAM89B9dd51o4REREIphC%0AtIgc6Jdf4OmnYcwY2LwZTjkFRo6Eyy+HqKiKby8iIhIBFKJFxPnpJzdhY9Ik2LkTLroIhgyBc8/V%0AiDoREZGDKESLRLq1a2HUKJg2zW3TfdVVLjx36eJ1ZSIiIkFLIVokUmVkuJMFX30VDjsMbroJBg2C%0Atm29rkxERCToKUSLRBJr4YMP3Ji6+fPddI3UVLj/fjj2WK+rExERCRkK0SKRoKgI3njDhefPPoOm%0ATeGJJ+DOO9285zCQnpGjDUhERCRgFKJFwtnevfDyy65tY9Uqtz335Mlw440QE+N1dTUmPSOHYXMz%0AyS8oBCAnL59hczMBFKRFRMQvanldgIj4we7dbkRdmzZw881Qpw7MmgXZ2W71OYwCNLgtsIsDdLH8%0AgkLS5md7VJGIiIQ7rUSLhJOtW2H8eJgwAXbsgHPOgWefdePqDhpTF07tD7l5+VU6LiIicqgUokXC%0Awfr1bivuZ5+F/HxISXFj6rp1K/Xq4db+EBcbQ04pgTkuNrxW3EVEJHionUMklH3zDfTt69o2Jk+G%0Aa66BrCx4/fUyAzSEX/tDanICMdEH7qYYEx1FanKCRxWJiEi400q0SCj66CM3aeO//4V69eC++2Dg%0AQGjevFI3D7f2h+LV83BpTxERkeCnEC0SKqyFefNceF66lN9jj+TFC25kYodk6h7dlNRttUipXIYO%0Ay/aHlMR4hWYREQkYhWiRYLdvH8ye7cbUZWZC8+Z8nfooN5mT+NlEA7Cjij3NqckJB/REg9ofRERE%0AqkI90SLBas8emDjRbcN9/fVQWAjTp8N333FXozP2B+hiVelpTkmM54lenYiPjcEA8bExPNGrk1Zy%0ARUREKkkr0SLBZscOmDQJxo1zI+u6d4ennoJLL4Va7n1vTfQ0q/1BRESk+hSiJWIF3ZzknBy3Qcoz%0Az7jNUi65xI2pO/PM/5nxHI49zSIiIqFEITpIBV3ACzNBNSc5OxvS0mDGDNey8Ze/wODBcPLJZd5E%0APc0iIiLeUk90ECoOeDl5+Vj+CHjpGTlelxY2gmJO8hdfwFVXQfv2MHMm3H47rFnjLpcToEE9zSIi%0AIl7TSnQQKi/gKSTVDM/mJFsLCxe6MXULF0LDhjBsmJvz3LRple4qFHqa9YmKiIiEK4XoIBRuG2EE%0Ao4D3FBcWwty5bkzd8uVw7LGuhaNfPzjiCP88pseCqmVGRESkhqmdIwiVFeR00ljNCdg20b//DlOn%0AQrt20Ls37Nzpvv7hBxg0KGwDNARJy4yIiIifKEQHodTkBKKjDpzGEB1ldNJYDfJ7T/HOnW6luXVr%0At9rcsCG8+iqsXAm33Qa1a9fM4wQxfaIiIiLhTO0cwcpW8HUY8apv1i89xZs3u5nOEyfCL7/ABRfA%0Aiy+SfmQCae+uJvev7wRdb7C/Xn+N4RMRkXCmEB2E0uZnU1B0YGouKLJheWJhVfpmg/okte+/h1Gj%0A4IUXXAvHlVfC0KHQtWtQ9QYf/Bqe264Jry3P8UttGsMnIiLhTO0cQSiSPgavbN9s0I79++oruPZa%0AtzX3c89B376wapVr3ejaFQie3uDSXsOZn27wW20awyciIuFMK9FByJ8fgwfbam5l3zBUd+yfX56v%0AtfDhh25M3TvvQP368OCDMGAAxMVV+FwqOu4vpb2GZXUJ1VRtoTCGT0REpDq0Eh2E/DU5IhhXcys7%0AiaQ6QbTGn29REfznP3D66XDOOW5U3eOPw4YNMHJkqQG6tOdS0XF/qUowVt+yiIhI+RSig5C/PgYP%0AlraCkir7hqE6QbTGnu/evTB9OnTsCCkp7uTBSZNg/Xr461/hyCPLvXnAxulVoKzXyhz0tfqWRURE%0AKqZ2jiDlj4/Bg6WtoKTi51hRy0V1TlI75Oe7ezc8+yw8+SRs3AgnnQQvvwxXXw2HVf5/nco+R38r%0A6zW8sms8i1dtDZoWHxERkVCgEB1BgnXkWGXeMFQniFb7+W7bBhMmwPjx8PPPcNZZ8Mwz8Kc/gTl4%0A3bZygqE3OFjCvIiISDhQiI4goT5yrKpBtMrPd8MGGD3a7Si4Zw/07AlDhrge6DARDGFeREQkHChE%0AR5BIW4ms9PPNynInBs6c6b6+7joYPBg6dAhwxSIiIhIqjLXBvxVeUlKSXbZsmddlSLj59FM3pu4/%0A/4G6deH22+GBB6BFC68rExEREY8YY5Zba5Mqup5WoiNYsM2MDghr3WznESPggw+gUSN4+GG49144%0A6iivqxMREZEQoRAdoYJpK+qA2LfP7SI4YoTbZbBZMxgzBm67zW2WIiIiIlIFmhMdoYJxZrRf5OfD%0A5Mlwwglue+69e+GFF+C779wOgwrQIiIiUg1aiY5QwTgzukbl5bnwPHYsbNkCp53mVp4vuwxq6b2j%0AiIiIHBqliQgVLFtR17jcXDdZo0ULeOghSEyE99+HTz4hvUUSPUa+T+uhb9Fj+CJPtzsXERGR0KaV%0A6EoIxxPwQn1m9P9YswbS0tz23Pv2Qe/ebsZz585ABPaAi4iIiF9pJboCxeErJy8fyx/hK9RXMVMS%0A43miVyfiY2MwQHxsDE/06hR6gXL5cheYExJgxgy49VZYvRpmzdofoCGCesBFREQkILQSXYHywlfI%0ABc6DhOzuddbCokVu0saCBdCwIQwdCvffD02blnqTsO8BFxERkYBSiK5AKIevsGtDKSyE9HS3Qcqy%0AZXDMMW6nwTvugCOOKPemcbEx5JTyMwv5HnARERHxhEJ0BUI1fAWqBzggQf333+Gll1xgXr0ajj8e%0ApkyBvn2hTp1K3UWo9ICH3RufANJrJyIigaQQXYFQCV8Hq6gHuCbCht+D+q5d8MwzbjRdbi506QKz%0AZ8OVV0JUVJXuqrieYA5ZOvmx+vTaiYhIoBlrrdc1VCgpKckuW7bMs8cPxRWuVkPfKvN7MdFR//Om%0AoDonFfYYvqjUVfr42Bg+Gnpele7rAFu2wFNPwcSJbt7z+ee7nufzzwdjqn+/Qc5vr2cE0GsnIiI1%0AxRiz3FqbVNH1tBJdCaF4Ap4x7vy70tTUiZI13i/+ww/w5JPw3HOuhaNXLzem7pRTqnd/fuSPN1ah%0A3H/vNb12IiISaArRlRRKq9HpGTllBuiyVCds1Fi/+Ndfu0kbs2e73QRvuAFSU93YuiDkr9aBUO2/%0ADwZ67UREJNA8mRNtjFlnjMk0xqwwxnjXp1FJoTYrurzZx1FltENUJ2ykJicQE31gb3Kl+8WthSVL%0A4NJL4eST4Y03YMAAtxr97LNBG6DBfzOnD+n1jHB67UREJNC83GzlXGtt58r0nHgt1DbqKG9Vuc9p%0AzWssbFRrw5aiInjzTTjjDDjrLPj8c/jHP2D9etKvG0iPF7ODfltuf7UOhM0GOB7QayciIoGmdo5K%0ACLV+y7I+2j6ybjSPp3QiqWWjGmtNqXS/eEGB20VwxAjIyoKWLd3Jg7feCnXrhtR0BX+2DoRi/32w%0A0GsnIiKB5FWItsB7xphC4Blr7RSP6qiUUOu3LGss38OXnQj4P2yU7B8/ri6M2b2ck2Y/Bxs2QMeO%0AbuZz794QHb3/NqG0M2Sojj0UERGRmuNViD7DWptjjDkaWGCMWWWt/bDkFYwx/YB+AC1atPCixv1C%0ALTR5ORO5eEW59s4d9P/yLW5a/iaN8neyrfOpHDVpElxySalj6kJptT8UZk6LiIiIf3k+J9oY8wiw%0A21o7qqzreD0nGkJrOoeXUobN5s/vzaLPV/OpV/Ab77U5hae7XcWmjknlzuvVnF8REREJBkE7J9oY%0AUw+oZa3d5bt8EfBYoOuoKvVbVmDVKhg5klemv0gtW8R/OpzNM6ddyeomrQAwFawoh9pqv4iIiEQ2%0AL7VrTW0AABfASURBVNo5mvL/7d17lJ11fe/x9zfJFAYKDChVMoLAkaYuBJNDFkQRC9KaoCIRu1ot%0Ay4K6jncUXYTLwXVE6pJoLBYVpeANjigUCFO0lKAFqqYnaG4kQQkQG5DhYsRcQKZmkvzOH3tP2DPZ%0At2ff9573a61Zs+fZz977yW/vPPnkN9/n+4PbIvcr/WnAd1NKd7bhONqqZ2a277svd7Hg0BDsvTf/%0AcsLpXPnqt/D4AS8Zt1ul+vGsJRI9M36SJKkrtTxEp5R+Bby61a/bSbqpE0VRKcFdd8HChXDvvXDg%0AgfDJT8K559L3+HaeWbwWaphRrna2v+vHT5Ikdb129ometLqt7/RuO3bkVhU87jiYNw8efji3TPej%0Aj8Jll8HBB7ekX2/Xjp8kSeoZ9olug27qRAHAf/83XHcdLFoEGzbAn/4pfOMbcNZZsNdee+xezYxy%0APeUYXTd+kiSp5xii26Br+k5v3QpXXw1f/CI8/TQcf3wuSJ9xBkyp7ZcYQ6uG+fT3H2Dz86O7txWW%0AY0DluuiuGT9JktSzDNEtMHHW9ZQ/O5hbVwx3bieKp56Cf/xH+NrXYNs2mDsXLrwQTj65aI/nak2s%0AZS40MrqTS29/gD/s2FWx1rlZnTy8WFGSJFXLmugmGwuOw1tGSOSC4a0rhnn7cYNNrRuuySOPwPvf%0AD4cfnptxnjcPVq6EO++EU06pK0BD8VrmQltGRquqdW5G3XWx9+nixWsZWjVc83NKkqTe5Ux0k5W6%0ACO6eBzd1ziIiK1fm2tTdcktuKe5zzoHzz4dXvKKhL1NrzXKxx5Wqu651Nrmblh2XJEntZ4huso69%0ACC4luOeeXHi+6y7Yf3+44AL42MfgpS9t6EuNBdtya2P2901l774p42qlx1Rb61xP67uOfZ8kSVJH%0AspyjyUoFwLZdBLdrFyxeDCecAKeeCvffD5dfDo89lvvehAA9ViZRykB/H5efeQyfOv1o+vumjrsv%0AS61zPa3v2vE+Da0a5sSFd3PERf/KiQvvtnREkqQu4kx0k3XMctbbt8N3vgOf/zysXw9HHpnrvHH2%0A2bD33mUfWs8Fd+XqoAfzzzW23xNbRjigv4+9+6aw5fnRlra+a/X75IIxkiR1N0N0FeoJkVmXs264%0AZ5+Fa6+FK66A4WGYORNuvBHe/naYVvntrzfslQqwASy96A17PP+WkVH6+6byxb+ZmXmM6ml91+r3%0AyRpsSZK6myG6gkbMGFa7nHVDbdoEX/4yfOUrsHlzrj3d17+ea1eXoctGvWGvUrBtZJisdza5le+T%0ANdiSJHU3a6Ir6Lolph99FD76UXj5y+Hv/z4Xnpcty11EOG9e5jZ19Ya9BXNnlK1zbmSYbMWS443S%0AcbXykiQpE2eiK+iaGcN163KdNr73vVxQfte7YMECeOUrgdpLUupdHbBSmUSjVx9sy6x/DTqmVl6S%0AJNXEEF1Bxy8xvXQpLFwIP/gB7Ltvbhb64x+HQw/dvUs9JSmNCHvlgu1kDZNtr5WXJEl1MURXUEvI%0Aa/ry0SnBHXfkwvNPfwovehFcdhl8+MNw0EF77F5P3XGzw95kDpPdMmsuSZL2ZIiuIGvIq2bWt+aQ%0AvWMH3HRTLjyvWweHHQZf+hK85z25WegS6i1JaXbYM0xKkqRuY4iuQpaQV2nWt6bSiuefh299C77w%0ABdi4EY4+Gq6/Ht7xjtwy3RW0oySl6bPxkiRJbWR3jgarNOtbKmSfd9PqPVet27wZPvMZOPxw+MhH%0AYPp0uP12WLMmd+FgFQEaKnfIaLTCVQoTL/xHwRX5JElSr3AmusEqzfqWK6EYC5t7/+ZJ5v3wRvin%0Af4LnnoPTToOLL4aTTqrpmFxIRJIkqbEM0Q1W6ULEUiEb4MhnHud9P1vMqZ+9GyLlyjUuuACOPbbs%0Aa1ZTOuFCIpIkSY1jiG6wcrO+Q6uG+f0fduzxmGOffIgPLLuFeQ/9P7ZP6+OGmfOYftklvPHNcyq+%0AXiNWVGy0jm8LKEmSVCdDdBMUm/WdGHZJiddtXM0H77uZEx9dw9a99uWq1/w13z7udJ7Zd4DBtc/z%0AxjdXfq1OLJ2YrL2fJUnS5GGIbpGxsDtl105OW/+ffPC+W3jV0xt46o8P4jOnvIfvvXoev99rn937%0AV1v60ImlE5O597MkSZocDNEt8tvfbuWd6+7mfT+7lSM2P8mGgwa5YN5HGTr6FLZP27PLRrWlD51a%0AOmHvZ0mS1MsM0VWoq+fx1q1w9dUsvebzvPjZ33H/S4/i/fP/Nz886gR2TZnKgfv0MXV0V82lD5ZO%0ASJIktZ4huoKaL9x76im48kr46ldh2zZ2zXk95/yP07h38FUQAeTC7qdOPxqovfTB0glJkqTWi5RS%0Au4+hotmzZ6fly5e35bVPXHh30XKJwYF+ll70hj0fsGFDbmXBb30Ltm+Hv/oruPBCOO44V/GTJEnq%0AcBGxIqU0u9J+zkRXUPWFe6tXw+c+B//8zzBtGpx9NixYAEcdtXsX64QlSZJ6gyG6grIX7qUEP/4x%0ALFwId94J++0H558P550HhxzShqOVJElSKxiiKyh24d4+04Ir/ui/4LWXwLJl8Cd/Ap/9LHzwgzAw%0AUPNrNaLcw5IRSZKk5jNEV1B44d6mZ7Zx9sb/5KPLb2O/jY/AEUfAVVfBu98N/fW1lGvEyoOduHqh%0AJElSL5rS7gPoBvOPOoCle6/hoRvP5ZJbFrHf/vvAd78LDz0EH/pQ3QEayq882MrnkCRJUmXORFfj%0A2mvhE5+AP/9zuOYamDdvd5u6RmnEyoOduHqhJElSLzJEV+O974U5c+A1r2naSzRi5cFOXb1QkiSp%0A11jOUY39929qgIbcBYz9fVPHbcu68mAjnkOSJEmVOROdQTM7XzRi5UFXL5QkSWoNVyys0sTOF5Cb%0A5b38zGOYP2vQ1nKSJEk9wBULG6xS5wtby0mSJE0ehugqlet8US5gVwrRE2ewT/mzg7nnwU08sWWE%0AgX36SAm2jow6uy1JktRBDNFVKtf5oth2oOT2McUWR/nOssd237/5+dFxz+XstiRJUmewO0eVynW+%0AmFqiZ3Sp7WOKzWCX48IpkiRJncEQXaX5swa5/MxjGBzoJ4DBgf7dFxXuLHFxZqntY2pZBMWFUyRJ%0AktrPco4M5s8aLFpKMViipGOwwiIn5UpByj1GkiRJ7eVMdAPUushJsceV48IpkiRJncGZ6AaodZGT%0AYo9rVHcO+1ZLkiQ1j4ut9KBKC8NIkiSpOBdb6UHVzi7X07dakiRJlRmiu0SxntKl+kaXWxhGkiRJ%0A9fPCwi5RadnxQqU6eNjZQ5IkqTEM0V0iy+xyrd1CJEmSVB3LOVpgaNUwn/7+A7uX8R7o7+PStx6d%0AqT653LLjE9XaLaRWdgKRJEmTjSG6yYZWDbPglvsZ3flCF5QtI6MsuPl+YM965lIWzJ3BgpvvZ3TX%0AC8/TNyVKzi6XWhim0bLUakuSJPUKyzmabNGS9eMC9JjRXaloPXNZUeHnNshSqy1JktQrDNFNVq4j%0ARpZuGcXC+OjOGoJ4g9kJRJIkTUaG6CYr1xFjSgRHXPSvnLjwboZWDZd9nk4Nq3YCkSRJk5EhuskW%0AzJ1B39TidRc7UyLxQh1xuSBdS1gdWjXMiQvvrjqo18JOIJIkaTIyRDfRWNeK0Z2JKQU5ulikrlRH%0AnDWsjl3wN7xlpOqgXov5swa5/MxjGBzoJ4DBgX6XF5ckST3P7hwZVdvO7ZNDa7lh2WOMVTHvSrnQ%0Ae/mZx/Dxm1YXfe5ypRlZ29a1cunvVnUCkSRJ6hSG6Ayqbec2tGp4XIAeMxZiS/V8TsCJC+8uGY6z%0AhNVOraGWJEnqBZZzZFBtO7dFS9bvEaDHPLFlpGhpxphGlV14wZ8kSVLzGKIzqHZ2t9xs7/SB/nF1%0AxMU0os9ypRrqVlx0KEmS1KsM0RlUO7tbar+A3SF2/qxBll70hpLrpdRbdlHugr9WXXQoSZLUqwzR%0AGZQqw3h++45xAbTYfgGcNeewPWqam1l2MRbU/2vhm1l60RvGXZzoKoOSJEm1M0RnMDa7O9DfN277%0A5udHx83kFpsFPmvOYdzz4KY9yifa0Wd5sl50aAmLJElqlLaE6IiYFxHrI+KRiLioHcdQq/mzBtl3%0Arz2bmkycyS2cBV4wdwa3rhguWj7Rjj7Lk/GiQ0tYJElSI7W8xV1ETAWuAv4SeBz4eUTcnlL6RauP%0ApVZZZ3Ir9WxudZ/lBXNnjGvVB72/ymAr+2ZLkqTe146Z6OOBR1JKv0opbQduBM5ow3HULOtMbqeV%0AT0zGVQY77T2QJEndrR2LrQwCvy74+XHghDYcR82yzuSWWlylneUTk22VwU58DyRJUvfq2AsLI+J9%0AEbE8IpZv2rSp3YczTtaZ3HZcPKjxfA8kSVIjtWMmehg4tODnl+W3jZNSuga4BmD27NmlFgBsmywz%0AuYWt5Z7YMsL0gf6SS3urOXwPJElSI0VKrc2nETENeAg4lVx4/jnwtymlB0o9Zvbs2Wn58uUtOkJJ%0AkiRNVhGxIqU0u9J+LZ+JTintiIiPAEuAqcA3ywVoSZIkqdO0o5yDlNIdwB3teG1JkiSpXh17YaEk%0ASZLUqQzRkiRJUkaGaEmSJCmjttRE94KhVcO2S5MkSZqkDNE1GFo1PG7FwuEtI1y8eC2AQVqSJGkS%0AsJyjBouWrB+35DfAyOhOFi1Z36YjkiRJUisZomvwxJaRTNslSZLUWwzRNZg+0J9puyRJknqLIboG%0AC+bOoL9v6rht/X1TWTB3RpuOSJIkSa3khYU1GLt40O4ckiRJk1OklNp9DBXNnj07LV++vN2HUZSt%0A7iRJknpHRKxIKc2utJ8z0XWw1Z0kSdLkZE10HWx1J0mSNDk5E12HTm91Z6mJJElSczgTXYdObnU3%0AVmoyvGWExAulJkOrhtt9aJIkSV3PEF2HTm51Z6mJJElS81jOUYdObnXX6aUmkiRJ3cwQXaf5swY7%0AIjRPNH2gn+EigbkTSk0kSZK6neUcPaqTS00kSZK6nTPRPaqTS00kSZK6nSG6h3VqqYkkSVK3s5xD%0AkiRJysgQLUmSJGVkiJYkSZIyMkRLkiRJGRmiJUmSpIwM0ZIkSVJGhmhJkiQpI0O0JEmSlJEhWpIk%0AScrIEC1JkiRl5LLfFQytGmbRkvU8sWWE6QP9LJg7w6W0JUmSJjlDdBlDq4a5ePFaRkZ3AjC8ZYSL%0AF68FMEhLkiRNYpZzlLFoyfrdAXrMyOhOFi1Z36YjkiRJUicwRJfxxJaRTNslSZI0ORiiy5g+0J9p%0AuyRJkiYHQ3QZC+bOoL9v6rht/X1TWTB3RpuOSJIkSZ3ACwvLGLt40O4ckiRJKmSIrmD+rEFDsyRJ%0AksaxnEOSJEnKyBAtSZIkZWSIliRJkjIyREuSJEkZGaIlSZKkjAzRkiRJUkaGaEmSJCkjQ7QkSZKU%0AkSFakiRJysgQLUmSJGVkiJYkSZIyMkRLkiRJGRmiJUmSpIwM0ZIkSVJGhmhJkiQpI0O0JEmSlJEh%0AWpIkScooUkrtPoaKImIT8GgbD+HFwG/b+Pq9zvFtLse3uRzf5nFsm8vxbS7Ht7maOb4vTykdXGmn%0ArgjR7RYRy1NKs9t9HL3K8W0ux7e5HN/mcWyby/FtLse3uTphfC3nkCRJkjIyREuSJEkZGaKrc027%0AD6DHOb7N5fg2l+PbPI5tczm+zeX4Nlfbx9eaaEmSJCkjZ6IlSZKkjAzRBSJiY0SsjYjVEbG8yP0R%0AEV+KiEciYk1E/M92HGc3iogZ+XEd+9oWEedN2OfkiNhasM//adfxdoOI+GZE/CYi1hVsOygifhgR%0AD+e/H1jisfMiYn3+s3xR6466e5QY30UR8WD+7/9tETFQ4rFlzyWTXYmxvTQihgv+/r+pxGP97FZQ%0AYnxvKhjbjRGxusRj/eyWERGHRsQ9EfGLiHggIj6W3+65twHKjG9Hnnst5ygQERuB2Smlon0H8yf1%0Ac4E3AScAV6aUTmjdEfaGiJgKDAMnpJQeLdh+MnB+Sukt7Tq2bhIRrweeA65PKb0qv+3zwO9SSgvz%0AJ+gDU0oXTnjcVOAh4C+Bx4GfA+9MKf2ipX+ADldifN8I3J1S2hERnwOYOL75/TZS5lwy2ZUY20uB%0A51JKXyjzOD+7VSg2vhPu/wdga0rpsiL3bcTPbkkRcQhwSEppZUTsB6wA5gPn4Lm3bmXG92V04LnX%0AmehsziB3UkoppWXAQP4NVzanAhsKA7SySyn9GPjdhM1nANflb19H7uQz0fHAIymlX6WUtgM35h+n%0AAsXGN6V0V0ppR/7HZeRO7MqoxGe3Gn52q1BufCMigL8GvtfSg+oRKaUnU0or87efBX4JDOK5tyFK%0AjW+nnnsN0eMl4EcRsSIi3lfk/kHg1wU/P57fpmzeQekT+Gvzv675t4g4upUH1SNeklJ6Mn/7KeAl%0ARfbxc9wY7wH+rcR9lc4lKu7c/N//b5b4dbif3fqdBDydUnq4xP1+dqsUEYcDs4D78NzbcBPGt1DH%0AnHsN0eO9LqU0EzgN+HD+V2JqoIj4I+CtwM1F7l4JHJZSOhb4MjDUymPrNSlXq2W9VhNExCXADuCG%0AErt4Lsnua8CRwEzgSeAf2ns4PeudlJ+F9rNbhYj4Y+BW4LyU0rbC+zz31q/U+HbaudcQXSClNJz/%0A/hvgNnK/eik0DBxa8PPL8ttUvdOAlSmlpyfekVLallJ6Ln/7DqAvIl7c6gPsck+PlRjlv/+myD5+%0AjusQEecAbwHOSiUuKqniXKIJUkpPp5R2ppR2AddSfMz87NYhIqYBZwI3ldrHz25lEdFHLuDdkFJa%0AnN/subdBSoxvR557DdF5EbFvvoidiNgXeCOwbsJutwN/FzlzyF2Y8STKouQsSES8NF+vR0QcT+7z%0A+UwLj60X3A6cnb99NvAvRfb5OXBURByR/83AO/KPUwURMQ+4AHhrSun5EvtUcy7RBBOuL3kbxcfM%0Az259/gJ4MKX0eLE7/exWlv836hvAL1NKVxTc5bm3AUqNb8eee1NKfuX+Q3MkcH/+6wHgkvz2DwAf%0AyN8O4CpgA7CW3BWgbT/2bvkC9iUXig8o2FY4vh/Jj/395C4ceG27j7mTv8j9Z+RJYJRcbd17gRcB%0A/w48DPwIOCi/73TgjoLHvoncVeIbxj7rflU1vo+Qq2lcnf+6euL4ljqX+FVxbP9v/ry6hlywOGTi%0A2OZ/9rNbw/jmt3977HxbsK+f3Wxj+zpypRprCs4Db/Lc2/Tx7chzry3uJEmSpIws55AkSZIyMkRL%0AkiRJGRmiJUmSpIwM0ZIkSVJGhmhJkiQpI0O0JLVYROyMiNURsS4ibo6IfRr8/OdExFcq7HNyRLy2%0A4OcPRMTfNfI4JKmXGaIlqfVGUkozU0qvAraT65feaicDu0N0SunqlNL1bTgOSepKhmhJaq+fAK8A%0AiIhP5Gen10XEeflth0fEgxFxQ0T8MiJuGZu5joiNEfHi/O3ZEXHvxCePiNMj4r6IWBURP4qIl0TE%0A4eSC+8fzM+InRcSlEXF+/jEzI2JZRKyJiNsi4sD89nsj4nMR8bOIeCgiTmr+8EhSZzJES1KbRMQ0%0A4DRgbUQcB7wbOAGYA/yviJiV33UG8NWU0iuBbcCHMrzMT4E5KaVZwI3ABSmljcDVwBfzM+I/mfCY%0A64ELU0rHkltF8FMF901LKR0PnDdhuyRNKoZoSWq9/ohYDSwHHgO+QW6529tSSr9PKT0HLAbGZnp/%0AnVJamr/9nfy+1XoZsCQi1gILgKPL7RwRBwADKaX/yG+6Dnh9wS6L899XAIdnOA5J6inT2n0AkjQJ%0AjaSUZhZuiIhy+6cSP+/ghcmQvUs89svAFSml2yPiZODSTEe6pz/kv+/Ef0MkTWLOREtSZ/gJMD8i%0A9omIfYG35bcBHBYRr8nf/ltyJRoAG4Hj8rffXuJ5DwCG87fPLtj+LLDfxJ1TSluBzQX1zu8C/mPi%0AfpI02RmiJakDpJRWAt8GfgbcB3w9pbQqf/d64MMR8UvgQOBr+e2fBq6MiOXkZoaLuRS4OSJWAL8t%0A2P594G1jFxZOeMzZwKKIWAPMBC6r588mSb0oUpr4W0JJUqfId9L4Qb4dniSpQzgTLUmSJGXkTLQk%0ASZKUkTPRkiRJUkaGaEmSJCkjQ7QkSZKUkSFakiRJysgQLUmSJGVkiJYkSZIy+v9JU5gv3mOwXwAA%0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png;base64,iVBORw0KGgoAAAANSUhEUgAAAYoAAAEXCAYAAACzhgONAAAABHNCSVQICAgIfAhkiAAAAAlwSFlzAAALEgAACxIB0t1+/AAAADl0RVh0U29mdHdhcmUAbWF0cGxvdGxpYiB2ZXJzaW9uIDIuMS4yLCBodHRwOi8vbWF0cGxvdGxpYi5vcmcvNQv5yAAAIABJREFUeJzt3XlYVGX/P/D3MAMz7DCyqelQgIx7pqWoifqIlKAUWS6pmWlqlt+fFllJWpqV5vJkliWP6VOZPrigWbmTFmDmlksKbqGorILsw8DM+f0xMjKxDC7DzDDv13V5ycw5nPkM5by5z+fc9xEJgiCAiIioHnbmLoCIiCwbg4KIiBrEoCAiogYxKIiIqEEMCiIiahCDgoiIGsSgsCF//vknxo4di6FDhyIyMhITJ07E+fPnjX7fZ599hnnz5t3168bGxuL06dMAgNmzZyMlJeWuj3U/66q2fv16rFq1CgCwceNGrFu37o6On5GRgddeew0AcPXqVXTr1u2e6rl69Srat2+PqKioWn/UajW2bNmCyZMnAwDGjh2LnTt33tPrGbNlyxYEBwdj+fLlBs8LgoB//etfiIyMNHqM/fv349NPP9Ufr7r+u3Xq1CkMHDjwno5BjScxdwHUNNRqNSZPnoyvv/4aHTt2BABs27YNkyZNwr59+yAWi0322ikpKRgxYgQAYMGCBSZ7nbs1atQo/ddHjx5FUFDQHX3/9evX8ffff9/XmmQyGbZt23Zfj3kvWrVqhR9++AHTp0/XP3fkyBGoVCo4Ojoa/f5Tp06hsLDQlCWSCTEobER5eTmKi4tRVlamf27YsGFwcXGBRqOBWCxGYmIiVq5cicrKSshkMsyaNavWb8fZ2dmYN28eMjMzUVlZiYiICEyZMgUA8Msvv+Df//43tFotnJyc8P7772PHjh3IycnBG2+8gUWLFmHx4sV4/vnn0alTJ4wfPx6hoaE4ceIEioqKEBMTg7CwMJSXl2Pu3Lk4ceIEXF1dERgYCAD4+OOP631/a9euxZYtW7B69Wp4e3vrn3/llVcwYMAAPPvsszh+/DhGjhyJvXv3ok2bNvjiiy9QWloKmUyGgoIChISEIDExEcnJyZDJZACAS5cuYezYscjNzYWXlxeWLl0KHx8f/fE1Gg1iY2ORnZ2Nl156Ce+//z40Gg3mzJmDU6dOobi4GDExMQgPDwcArFy5Ert374ZWq0Xr1q0xd+5c+Pr63tN/2z179mDVqlVQqVQYOnQopk6dCgDYu3cvVqxYAa1WC2dnZ7z99tto06YNBg4ciOTkZDg5OWHOnDm4dOkSvvvuOwDA4MGDsXLlSgQEBBi8Rrt27ZCZmYljx47hkUceAQAkJCRg2LBh+O233/T71fX+srKysGHDBmg0Gri6ukKhUCA3Nxcvv/wyMjMzIRaLsWTJEgQEBCArKwvvvfcerl27BkEQ8NRTT2HixIkAgO+//x7//e9/4eLignbt2t3Tz4zuDE892Qh3d3fExMRg4sSJ+Ne//oWYmBhs3rwZvXv3hoODA9LT07Fs2TKsWrUKW7duxfz58/Haa68ZBAsAxMTE4JlnnsGWLVuwadMmpKSk4Oeff0ZeXh5iYmLw0UcfYfv27XjppZewePFizJgxAz4+Pli8eDG6du1qcKyMjAz07dsXmzZtwuuvv44PP/wQAPDFF19Ao9Fgx44dWLt2Lc6cOdPge4uLi8POnTvx3XffGYQEoPvgq/4g++233+Dt7a0/9ZWYmKj/AAeAsLAwDBw4EOPHj8fzzz+vr/HTTz/Fzp074ebmho0bNxocXywW44MPPkDbtm2xevVqAEBFRQX69OmDhIQEzJo1C5988gkAYOvWrTh37hw2btyIbdu2ITQ0FLGxsXW+J5VKVeu00/vvv1/nvqWlpYiPj0d8fDx++OEHHDhwABcvXsTcuXPx2Wef6UcCr7zyCuzt7dG5c2ccOnQIAHDo0CH8/fffKC0txYULFyCRSGqFRLWnnnpKP8opLy/H0aNH8fjjj+u31/f+unbtipEjR2LIkCGYMWOG/uc6e/ZsbN++HT169ND/7N544w307NkT27dvx/r16/HDDz/gp59+wtmzZ7FixQp899132Lx5M+zt7euskUyDIwob8uKLL+LZZ5/F4cOHcfjwYcTFxSEuLg6bNm1CcnIycnJyMH78eP3+IpEIV65c0T8uKyvD4cOHUVhYqD/fXFZWhtTUVEgkEgQFBaFDhw4AdB/QgwcPbrAee3t7hIaGAgA6dOiAmzdvAgAOHDiAt99+G3Z2dnBxccHTTz+NtLS0Oo+xe/du5Obm4ssvv4Sbm1ut7QMGDMBHH32EqqoqJCUlYerUqUhOTkb//v2Rn5+Pzp0748CBA/XW2KdPH8jlcgCAUqlEfn5+g++p+n1VB5BSqcSNGzcA6EZcp06dwjPPPAMA0Gq1KC8vr/MYd3Lqafjw4ZBIJHBxcUF4eDhSUlLQtm1b9OrVC23atAEAhISEQC6X4/Tp0wgLC8Ovv/6Ktm3bwtfXF+3atcPhw4eRlpbW4H+zoUOHIioqCrNnz8aePXswcOBAg1OWd/L+unTpAoVCAQBo37499uzZg7KyMhw7dgxff/01AMDV1RXR0dH49ddfkZ2djT59+uh/ERgxYgSSkpIa9fOhe8egsBFHjx7F8ePHMXHiRAwYMAADBgzAzJkzERkZieTkZGi1WoSEhODf//63/nsyMzPh4+ODPXv2AND9wxcEARs2bNCfl87Pz4dUKsXvv/8OkUik/15BEJCWlgalUllvTfb29rCz0w1qa36vRCJBzSXIqvepi0KhwLvvvov3338f3bt3rxUW7u7uaN++PX755ReUlJQgKioKX3zxBfbu3YtBgwYZvG5dJJLb/0REIhEaszRazd92ax5fq9Vi4sSJGD16NABd3+h+nLev+WEtCAIkEgm0Wm2t9yYIAqqqqhAWFobnn38e/v7+6NOnD9zc3JCUlIRTp07VO2oBAG9vb3To0AG//vortm7dirfeegsFBQV39f7q+rlW//9Vk1arRVVVlb7+ut4zmR5PPdkIuVyOlStX4siRI/rncnNzUVJSgnbt2iEkJATJycm4ePEiAN1v9cOGDYNKpdLv7+Ligocffhhr1qwBABQVFWHUqFHYt28funbtiosXL+qvotq3bx9iYmIA6P5RV/9jb4zQ0FBs3rxZ/xvpjz/+WO8HenBwMMLDwxESElLvh1xYWBiWLl2KkJAQuLi4wN/fH3FxcXX+9nyntVZ/T2VlpdH9qk+zlZSUAAA+/fRTvPnmm3f0WnXZunUrBEFAYWEhduzYgccffxwhISFISkpCRkYGAODgwYPIzMxE165d4efnB09PT2zYsAF9+vRB3759sXv3bty8ebPBYAd0p5/WrFmD4uLiWn2Cht5fY36uLi4u6Nq1q/6qs+LiYmzduhW9e/dGnz59kJycjKysLAC6/gg1HY4obMSDDz6Izz//HMuWLUNWVhakUilcXV3x4Ycf4qGHHgIAzJs3DzNnztT/Vrpy5Uo4OzsbHGfx4sWYP38+hg4dCrVajcjISAwbNky/bdasWdBoNHBxccGyZcsA6D6oY2Ji8N577zWq1smTJ2PevHkYOnQoXF1d0aJFC31zuT7vvPMOIiMj8fPPP2PIkCEG2wYNGoT58+fjjTfeAKD7QFu3bp2+KVtTv379Gmya1yUwMBBSqRTDhw/Xv+e6PPvss8jOzsZzzz0HkUiEli1b1vta1T2Kf6pr/+pTNCqVCmPGjEGvXr0AAHPnzsWrr74KjUYDmUyGL7/8Eq6urgB0/02+/vprdOjQAXZ2dpDJZBg0aJDR9zpo0CDMnTtX32to7Pvr1asX3njjDcyfP19/1V1dFi9ejHnz5mHLli1Qq9UYOnQooqOjIRKJEBMTgxdeeAHOzs7o0qWL0Vrp/hFxmXGyND/99BNcXFwQGhoKrVaL1157DX369NGf0iCipsWgIItz7tw5zJkzB+Xl5aisrETPnj3xzjvv8EoXIjNhUBARUYPYzCYiogYxKIiIqEFWedWTSqXC6dOn4e3tzeupiYgaSaPRIDc3F506dTJ6JWFNVhkUp0+f1i+xQEREd2bdunXo0aNHo/e3yqConsa/bt06+Pn5mbkaIiLrkJWVheeff77WmmjGWGVQVJ9u8vPzwwMPPGDmaoiIrMudnrJnM5uIiBrEoCAiogYxKIiIqEEMCiIiapDNBMXmxPM4eSHX4LmTF3KxOfG8mSoiIrIONhMUQW09sPCbI/qwOHkhFwu/OYKgth5mroyIyLJZ5eWxd6NLoDdmjeuBBWv+gL3EDoIAzBrXA10C7+x6YiIiW2MzIwpAFxaPBPugsESNRzv4MiSIiBrBpoLi5IVcnDivO/WUfOJ6rZ4FERHVZjNBUd2TeOuFR+HXwgkBD7gb9CyIiKhuNhMU56/c1PcklAo5MvPK8ObYHjh/5aa5SyMismg208x+ZmCQ/mulwhP7j11FSy9ndA1in4KIqCE2M6KoKdhfDgBISy8wcyVERJbPJoPiwZZukDqIkXo539ylEBFZPJsMCrHYDkFtPBgURESNYJNBAQBKhRyXrhWiolJj7lKIiCyaDQeFJ6o0Ai5k8KonIqKG2GxQBCtuNbR5+omIqEE2GxQerlK0bOGM1Mu88omIqCE2GxQAEOzvidT0fAiCYO5SiIgslk0HhVIhR0FxBXIKys1dChGRxbLxoPAEAKSms09BRFQfkwbFihUrEBERgYiICCxatKjW9rNnzyI6Ohrh4eGYPXs2qqqqTFlOLf4t3SDjxDsiogaZLChSUlKQlJSEhIQEbN26FX/99Rf27NljsE9MTAzmzJmDXbt2QRAExMfHm6qcOukm3nmyoU1E1ACTBYW3tzfeeustODg4wN7eHgEBAbh+/bp++7Vr16BSqfDwww8DAKKjo7Fz505TlVMvpb8n/ubEOyKiepksKIKCgvQhkJ6ejh07diA0NFS/PScnB97et1du9fb2RnZ2tqnKqZdSIYdGy4l3RET1MXkz+/z585gwYQLefPNN+Pv765/XarUQiUT6x4IgGDxuKsFsaBMRNcikQXH06FGMHz8er7/+Op5++mmDbX5+fsjNvX13uby8PPj4+JiynDq5u0jR0suZDW0ionqYLCgyMzMxbdo0LF68GBEREbW2t27dGlKpFEePHgUAbNu2Df369TNVOQ1SKnQNbU68IyKqzWR3uFu9ejUqKirw8ccf658bOXIkEhMTMX36dHTu3BmLFy9GbGwsSkpK0LFjR4wbN85U5TRI6S/HL0evIju/DH4tnM1SAxGRpTJZUMTGxiI2NrbW86NGjdJ/rVQqsWnTJlOV0GjKWwsEpl4uYFAQEf2DTc/Mrqbwc4XMQYw0NrSJiGphUEA38a5dW082tImI6sCguCVY4Ym/rxdBpW7aZUSIiCwdg+IWpT8n3hER1YVBcUtw21sT77juExGRAQbFLe4uUrTycuYMbSKif2BQ1KD0lyONE++IiAwwKGpQKjxxs6QC2fll5i6FiMhiMChqUPrfmnjH009ERHoMihra+rnBUSpmQ5uIqAYGRQ1iO9GtO95xREFEVI1B8Q9Kf7lu4l0FJ94REQEMilqUCk9otQLOX+XEOyIigEFRS7CCDW0iopoYFP/g5uyA1t7OSGNDm4gIAIOiTsEKOVIv53PiHRERGBR1UvrLUViiRtYNTrwjImJQ1EGpqF4gkH0KIiIGRR10E+8kbGgTEYFBUSexnQjt2npwhjYRERgU9VIq5EjP5MQ7IiIGRT2U/nLdxDve8Y6IbByDoh7BbGgTEQFgUNTL1ckBrb1dkJrOPgUR2TaJsR2OHz+OpUuXorCw0GAC2vbt201amCVQ+nvi8JlsCIIAkUhk7nKIiMzCaFDMmTMH0dHR6NChg819WLb3l2Pf4Qxk3ihFKy8Xc5dDRGQWRoNCIpHgxRdfbIpaLI5Sv0BgAYOCiGyW0R5FUFAQ0tLSmqIWi9PG1xVOMgkb2kRk04yOKDIyMvDMM8+gVatWkEql+udtoUdhZydCu7aeSGNDm4hsmNGgmDFjRlPUYbGUCjni96ahvKIKjlKjPy4iombH6Kmnxx57DFKpFH/88QeSk5P1z9kKpb8ntAJwPoOjCiKyTUaDYuvWrZg+fToKCwtRWlqK119/HfHx8U1Rm0UIbntr4h1PPxGRjTJ6LmXt2rXYuHEjfHx8AACTJk3CSy+9hOeee87kxVkCFycHtPF1YUObiGyW0RGFVqvVhwQA+Pr6ws7OtiZ0KxVypF0u4B3viMgmGf3E9/DwwN69e/WP9+7dC3d3d5MWZWmCFXIUlaqRmVdq7lKIiJqc0VNP7777Ll555RXMnz8fAGBvb48VK1aYvDBLovTX9SnOpuejlTcn3hGRbTEaFEFBQdi5cyfS09Oh0Wjw0EMPQSKxrctE2/i4wlkmQerlAvzr0bbmLoeIqEnV+4kfFxeHSZMmYf78+XWu8RQbG2vSwixJ9cQ73hqViGxRvT0KV1dXAICnpyc8PDxq/WmskpISREZG4urVq7W2rVixAgMGDEBUVBSioqKwbt26u3gLTUPpL8eVrCKUqSrNXQoRUZOqd0QxcuRIAMCrr76qfy47OxsZGRno0aNHow5+4sQJxMbGIj09vc7tp0+fxtKlS9GtW7c7KNk8lAq5buLdlZvo2s7b3OUQETUZo1c9rV+/Hq+//jry8/MRHR2N2bNnY8mSJY06eHx8PObOnWtweW1Np0+fxldffYWhQ4di3rx5qKiouLPqm1A73vGOiGyU0aDYuHEj3n77bezcuRMDBw7ETz/9pF/Kw5gFCxbUO/ooLS1F+/btERMTg4SEBBQVFeGLL764s+qbkIujPdr4uiL1MmdoE5FtMRoUIpEIXl5eOHjwIEJCQiCRSKDVau/5hZ2dnREXF4eAgABIJBJMmDABBw4cuOfjmpJS4Ym0y/mceEdENsVoUDg4OCAuLg5//PEH+vTpg++//x6Ojo73/MLXr1/Hpk2b9I8FQbD4y26V/nIUl1XiWm6JuUshImoyRoNiwYIFSE9Px8KFC+Hu7o6jR49iwYIF9/zCMpkMn3zyCTIyMiAIAtatW4ewsLB7Pq4pKRVcIJCIbI/RoPjyyy+xYMEC9O/fHwCwZMkSPPTQQ3f9gpMmTcKpU6cgl8sxb948TJ06FU888QQEQbD4W64+4OMKZ0d7NrSJyKYYPddz9uxZCIJQ56S7xkpMTNR/HRcXp/86PDwc4eHhd33cpmZnJ0JwW0+ksaFNRDbEaFD4+PggIiICXbt2hbOzs/55W5qZXZNS4Yn1e9JQpqqEk8ze3OUQEZmc0aDo1q2bVUyIayrB/nIIAnDuSgEeblf3/BAioubEaFC8+uqrUKlUuHz5MoKCglBRUXFfrnqyVsFtPSESAamXGRREZBuMNrNPnDiBQYMGYfLkycjJyUH//v1x7NixpqjNIjlXT7zjAoFEZCOMBsXChQuxdu1aeHh4wM/PD4sWLbovl8das+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+Jdt2BOvCOi5svoiMLFxUUfEgDQqlUrODg4mLQoa+Aks0dbX1euJEtEzZ7RoOjTpw/mzp2Lc+fO4eLFi1i6dCn8/f3x119/4a+//mqKGi2W0p8T74io+TN66unHH38EAPz2228Gz7/22msQiUTYt2+faSqzAkqFJ3b9fhnXckvQxtfV3OUQEZmE0aCoeS8JMhSs0E28S03PZ1AQUbNl9NTTxYsXsXHjRgiCgBkzZmDQoEH4/fffm6I2i9fa2wUunHhHRM2c0aCYO3cupFIp9u/fj6ysLCxYsADLli1ritosnn7iHRvaRNSMGQ2KiooKDBs2DElJSXjyySfRs2dPVFZyklk1pb8cGZx4R0TNmNGgUKvVyMvLw/79+9G7d2/k5eWhoqKiKWqzCtUT79I48Y6ImimjQTFixAgMGDAA3bt3R2BgIIYPH44XXnihKWqzCu1u3fEujes+EVEzZfSqp9GjR2PkyJGws9NlSkJCAjw9PU1emLVwktlD4efGhjYRNVv1BkVcXBwmTZqEDz74oM7tsbGxJivK2gQrPJH05zVotQLs7ETmLoeI6L6qNyhcXXXzAjw8PJqsGGulVMix6/fLuJpTjLZ+buYuh4jovqo3KEaOHAkAePXVV1FQUACZTAZHR8cmK8yaKP11p+JSLxcwKIio2Wmwmb127Vr07dsXvXv3xiOPPIKwsDBs2LChqWqzGq29XeDqZM8bGRFRs1TviOL777/Hjh078Nlnn0GpVEIkEuHkyZNYsmQJgNsjDgJEIhGCFXI2tImoWap3RLF582Z89dVX6NatGxwdHSGTyfDYY49h+fLl2LRpU1PWaBWUCk9kZBejhBPviKiZqTcoqqqq6mxk+/r6QqvVmrQoa6S8tUDgOY4qiKiZqTcoqudN1EUQeP+Ffwpq6wE7EbjuExE1O/X2KDQaDQoLC+sMBY1GY9KirJGTzB5t/dzY0CaiZqfeoDh37hx69epVZ1CIRJxUVhelvxy/Hb/KiXdE1KzUGxSpqalNWUezoFR4YufBdGTkFEPB+RRE1EwYXRSQGk/pX33HOza0iaj5YFDcR628nOHq5IA0NrSJqBlhUNxHuol3vOMdETUvjQoKlUqFtLQ0CIKA8vJyU9dk1ZT+nsjILkFJmdrcpRAR3RdGg+LPP//EoEGDMHnyZGRnZ6N///44duxYU9Rmlaon3vGOd0TUXBgNikWLFmHt2rXw8PCAn58fFi1ahAULFjTq4CUlJYiMjMTVq1drbTt79iyio6MRHh6O2bNno6qq6s6rt0Dt2nrCTgSc5XwKImomjAaFSqVCYGCg/nFoaGijJtydOHECo0aNQnp6ep3bY2JiMGfOHOzatQuCICA+Pr7xVVswR6kEipZuSOOVT0TUTBgNColEgsLCQv0ku0uXLjXqwPHx8Zg7dy58fHxqbbt27RpUKhUefvhhAEB0dDR27tx5J3VbNKVCjrQrBdBoudQJEVk/o0ExZcoUjBkzBllZWZg5cyZGjRqFqVOnGj3wggUL0KNHjzq35eTkwNvbW//Y29sb2dnZd1C2ZVP6e6K8ogoZ2cXmLoWI6J7VOzO72sCBAxEQEIDk5GRotVpMmzYNAQEB9/SiWq3WYBkQQRCa1bIg1Q3t1PR8+LfkDG0ism5GRxSHDx9GTk4OgoKCEBwcjIKCApw+fRolJSV3/aJ+fn7Izc3VP87Ly6vzFJW1aunlDDdnB86nIKJmweiI4qOPPkJqaiqCgoJgZ2eHc+fOwdvbG+Xl5ViwYAEGDRp0xy/aunVrSKVSHD16FN27d8e2bdvQr1+/u3oDlkg/8Y4NbSJqBoyOKFq1aoU1a9Zg27ZtSEhIwPr16/HII49g27Zt+Pzzz+/oxSZNmoRTp04BABYvXoyPPvoITzzxBMrKyjBu3Li7ewcWSqmQ41puCYo58Y6IrJzREUVGRgZ69uypf9ylSxekp6fDz8+vUS+QmJio/zouLk7/tVKpbNa3VFX6ewIA0i4XoEd7XzNXQ0R09xp1eWxSUpL+cVJSEuzt7ZGfn99sJsmZQlAb3cQ73siIiKyd0RHF3LlzMX36dIhEImi1WkilUixfvhz/+c9/MHLkyKao0So5SiXwb+nOhjYRWT2jQdGlSxfs27cP586dg1gsRkBAAMRiMZRKZVPUZ9WC/T2x/2gGNFoBYt7xjoislNGgyM/Pxw8//IDS0lIIggCtVovLly9jyZIlTVGfVVMq5NiRko4rWUV4sJW7ucshIrorRoPi//2//weZTIYLFy6gd+/eSElJQffu3ZuiNqtX3dBOvVzAoCAiq2W0mX39+nWsWrUK/fr1w5gxY7B+/fpGr/dk61q2uDXxjg1tIrJiRoPCy8sLAODv749z587B19eXVzs1kkgk0i0QyIY2EVkxo0HRokUL/Oc//0GnTp2wefNmJCYmQqVSNUVtzYLS3xPXcktRVMqJd0RknYwGxbx58+Dg4IAePXqgU6dOWL58Od54442mqK1ZUPrfuuMdRxVEZKWMBsXChQv1y2vExMRg69atCAsLM3lhzUXQAx6wsxMh9TLXfSIi62Q0KM6ePQtB4A147pZMKsGDrdzY0CYiq2X08lgfHx9ERESga9eucHZ21j8fGxtr0sKaE6VCjsQjVzjxjoisktGg6NatG7p169YUtTRbSoUnfkr+mxPviMgqGQ2KV199FSqVCpcvX0ZQUBAqKirg6OjYFLU1G9UN7dT0fAYFEVkdoz2KEydOYNCgQZg8eTJycnLQv39/HDt2rClqazZ85U7wcJGyoU1EVqlRVz2tXbsWHh4e8PPzw6JFi7BgwYKmqK3ZuH3HOza0icj6GA0KlUqFwMBA/ePQ0FBoNBqTFtUcKf3luJ5XisKSCnOXQkR0Rxp146LCwkKIRLqrdbjO091RKm7d8e4KTz8RkXUxGhRTpkzBmDFjkJWVhZkzZ2LUqFGYOnVqU9TWrAS28YDYTsTTT0RkdYxe9TRw4EAEBAQgOTkZWq0W06ZNQ0BAQFPU1qzIHHQT79LY0CYiK2M0KGbOnInnnnsOo0ePbop6mjWlQo69h69Ao9FCLDY6mCMisghGP60effRRLF26FGFhYfjqq6+Qm5vbFHU1S8H+cqjUGlzOKjZ3KUREjWY0KEaNGoX4+Hh8+eWXKCwsxMiRIzFt2rSmqK3ZqW5op3IlWSKyIo0+/6FSqaBWqyEIAuzseNrkbvjKneDhKmVDm4isitEexZo1a7Blyxao1WoMHz4c8fHx+rve0Z3R3fHOkzO0iciqGB0anD4ARNxcAAAVhklEQVR9GrGxsdi1axcmTJiAQ4cO4dlnn22K2polpUKOTE68IyIrYnREsWTJEhQWFmLVqlVYt24dSktLMXbs2KaorVm6fce7AjzW0c/M1RARGddgUFy6dAnffPMNtm3bhtatW0OlUuGXX36Bq6trU9XX7Ogn3l3OZ1AQkVWo99TTyy+/jDFjxkAikeCbb77Bjz/+CGdnZ4bEPZLai/Fga3ekprNPQUTWod6gOHPmDDp27IigoCAoFAoA0K/3RPdGqfDEuYwCaDRac5dCRGRUvUGxf/9+PP300/jxxx/Rt29fTJ8+HRUVbMDeD0qFHBVqDdIzi8xdChGRUfUGhUQiwZAhQ/Dtt99iy5Yt8PHxQUVFBQYPHoz169c3ZY3Njv6Od7xMloisQKNmzgUGBiI2Nha//vorXnrpJcTHx5u6rmbNx9MRnq5SztAmIqtwR1OsHR0dMWLECCQkJJiqHpsgEomg9JcjjQ1tIrICXIvDTJQKT2TeKMXNYvZ9iMiyMSjMJFhRPfGOp5+IyLIxKMzk9sQ7nn4iIsvGoDATqb0YD7V2Z0ObiCyeSYNi+/btGDJkCAYPHox169bV2r5ixQoMGDAAUVFRiIqKqnOf5kzpL8f5jJuceEdEFs3oooB3Kzs7G8uWLcOWLVvg4OCAkSNHomfPnggMDNTvc/r0aSxduhTdunUzVRkWTanwxPbfLuHvzCIEPuBh7nKIiOpkshFFSkoKevXqBQ8PDzg5OSE8PBw7d+402Of06dP46quvMHToUMybN8/mZn4rqxvavJEREVkwkwVFTk4OvL299Y99fHyQnZ2tf1xaWor27dsjJiYGCQkJKCoqwhdffGGqciySt6cj5G5SnOV8CiKyYCYLCq1Wa7CIoCAIBo+dnZ0RFxeHgIAASCQSTJgwAQcOHDBVORZJJBIhWCFnQ5uILJrJgsLPzw+5ubn6x7m5ufDx8dE/vn79OjZt2qR/LAgCJBKTtUwsllIhR3Z+GQqKVeYuhYioTiYLit69e+PgwYPIz89HeXk5du/ejX79+um3y2QyfPLJJ8jIyIAgCFi3bh3CwsJMVY7FUvp7AgDvT0FEFstkQeHr64sZM2Zg3LhxeOqppxAZGYkuXbpg0qRJOHXqFORyOebNm4epU6fiiSeegCAIePHFF01VjsUKfMADErGIM7SJyGKZ9FzP0KFDMXToUIPn4uLi9F+Hh4cjPDzclCVYPAf9xDuOKIjIMnFmtgVQKnQT76o48Y6ILBCDwgIoFXKoKzX4+3qhuUshIqqFQWEBgtnQJiILxqAws82J55GZVwq5m0w/n+LkhVxsTjxv5sqIiHQYFGYW1NYDi749gpZeTkhNz8eRM1lY+M0RBLXl2k9EZBlsb4abhekS6I1Z43pg/upDUKk1eH/1Ibg62eP7XWlIPJKBll7OaNnCWf+3i5ODuUsmIhvDoLAAXQK9Edn3IWxKPI/OAS3gK3dG5o1SHE/Lxb7DGQb7ujrZw69GcLT0coZfC2e08nKGh6vUYJkUIqL7gUFhAU5eyMXuQ5cxIqwddqSkY+TgYHQJ1C2oqFJXIftGGa7nlSLrRiky80qReaMUaZcLkPTnNWiF28eROYgNQsTPyxmtbv3t5eEIsR1DhIjuHIPCzE5eyMXCb45g1rge6BLojS6BXgaPZQ4SKFq6QdHSrdb3VlZpkVtQhswaAZKZV4qrOcU4fCbbYF6GRCyCr9wJLb1cbo1CnNDKywV+LZzgK3eCvURscOzNiecR1NZDH1jVtZ6/chPPDAwy3Q+EiCwOg8LMzl+5qQ8F4HbP4vyVmwYf0nWxl9ihlbcLWnm71Nqm1Qq4UahC5o0SZOaVITOvBFk3ypCZV4q/Lt1AeUWVfl87EeDl4WhwGktdqcGHaw/jjdGPoEcHP4NAIyLbwqAws7p+O9eNLBoOCWPs7ETw9nSEt6cjugQabhMEAYUlamTdKMX1PN0opPq01sFTmSgqVev3fX/1IcgcxKis0qJLoBfO/J2P/KIKtLoVKq5O9uyLEDVzDAobJBKJ4OEqhYerFEp/ea3tpeWV+tNYOw+m4+SFPHh7OiIjuxjHz+Ua7OvsaI+WLXSntPxaON2+QsvLGZ6uMtixL0Jk9RgUVIuzoz0CH/BAmaoS6ZlF+ib7rHE9EKyQI1vfE7l9SutCxk0kn7wObY3uuoO9uFZ4+LXQNdp9PB0hFnMaD5E1YFBQnYw12dv61W6uazRa5N4sN7xC61aT/fi5XKgrNfp9xXYi+Hg66RvrLb1cbo1MnOHbwhlSe3Gt4wNsshOZA4OC6nQ3TXax2A5+LXSjhn8SBAH5RSp9P0QXJrorttKuFKC0vNJg/xbuslpzRVp6OaONr6tBYLHJTmR6DAqq0/1usotEIrRwd0QLd0d0CvCqtb24TG0wAqkOlCNns1FQXGGwr6NUgjlfHURrHxdk3yjDkD7+AIDs/DJ4uct4SovoPmNQkEVwdXKAa1sHtGvrWWtbeUUVsm7UnHBYhuNpObiSVQwASNh/EQn7LwLQndLy8nC8NT/EGb5y3TwR31vzRTxcOHud6E4xKMjiOUoleLCVOx5s5Q5A15NIOXld32SfFNUJnm4yZOeXIetGKbLzy5CdX4Y/zmTh5j9GI1IH8e3wkOvCpHrSoa/cCU4ye3O8RSKLxqAgq9JQk31wT0Wt/VUVVcgu0AVH9o0ygzA5fdFw4iGgG9lUjz785E7wbeGs/9rb0wn2krpPa7HJTs0Zg4Ksyp022WVSCRR+blDUcZWWIAgoLqtEdr6usV49Esm+UYq/rxXi0OlMVGluX+4rEgEt3B31ow8//SktXZiwyU7NFYOCrMr9bLKLRCK4OTvAzdkBQW1q90Y0WgH5hSpk598+nVU9GjlxPhe/FKkg1FiUUWwnwrtfpsDH0wk3ilTo3bkl0jOLUFSqhqerDJ5uUni6yuAo5T87si78P5aoHuIay6B0Cqi9XV2pQU5BzZGIri9yNacEjlIxkk5cx4Hj12p9n6NUDA9XGeRuMni4SiF3k8HTVWoQJp5uUrg5S7niL1kEBgXRXXKwF+MBH1c84OMKQNeT2Hv4ir7J/s74nniwlRsKiiuQX6TCzWIV8osqUFCsQsGtv9OvF+J4Wg7KVFW1jm9nJ4KHi4M+VDxdpfD8x9/VYSNzqP+fMvsndK8YFET3gbGZ7P51LBNfk6qiCjdLdIFSUFyBgn/8nV+kwqVrN3GzuMLgHiTVnGSSGgFye2Qid5MCIuCjtYcxfcTD6NmxJU5fymP/hO4Ig4LoPriX5eIBXdPdTyqpc1Z7TRqtgKLSCv2IpGaQVAfLhas3UVCkgkqtMfjeD9cehggAREBLL2dsPXARvx6/Znj6qzpoXKVwqGcZFbI9DAqi+8BUy8X/k9hOdOuDXAbAvcF9yyuqDIJkz6HLOH4uF/4t3SB3kyHvZjnOZ9xEYUmFQVO+mrOjPeTVPZN/9E/krjJ4uOkCxsXx7paa5ykx68GgIGqmHKUSON66sdXJC7m4eK3QYJJi9Qe0RqNFYan6Vh+lenSiqjFqqUDaFd19SGou7FhNIra7FSLVQSKD3FUKj1t/V49SPFylBvNQgtp6WOQlxQyw2hgURM2csf6JWGwHuZuuYd4QQRBQXlHVYB8lO78MZ9PzDW5+VZOrk8PtUYqbFF0DvTB/9SF0fKgF/vr7BiL7PITCYjUOnsqEvcQOErEIErEdJBI7SMR2sBfb3Xr+9nMSsUj/3P1YnsVSA8ycGBREzdy99k+qiUQiOMns4SSz11/pVZ8qjRaFdTTna45arv9dioIiFSqrtDiamgMA2JR4/u7fKHA7WP4RLhJJ9d+G2w226b9HhM4BXnj/P4fQwV+OtCsFeG5QEJxk9sgtKIe7i4PN9W8YFETNXFP1T2qSiO30qwU35MR53W/rA3s8gH1HMvDyU50R+IAHqjRaVFbp/lRpbv2p0qJKI6Dy1teV+udub6/U3NqnSoMqjaDfXnPf6mOq1FWoqrp1vBrPV++nrtTgz/O6Ozr+96ez+O9PZ/V1O0olcHdxgLuLFO7O0ttf1/OcveTeg8Wcp8QYFERkFicv5GLRt0fw1gu60c5jHf0MTvmYu7aF3xzBoEfbYvehyxgdroS3pyMKS9QoLKlAYWkFCovVKCytQO7NMly4qrsoQFPXtcvQXb5cMzzcnB3g4aqbVOnh4gA3FyncazxX15pi5jwlxqAgIrO4X6fE7rd/9nS6t/fRP+7VqWW93ycIAkpVVSgqqcDNkgrDULn1dVGJGtn5ZTifUYDCEnW9weIsk+jDQzcq0YVM366t8MHXf2Bo3wex8/fLTRaqDAoiMgtznBJrjLsNMJFIBBdHe7g42qOVt4vR1xEEAaXllfpQKSqtwM0StT5oikrUuFlSgez8MqRdKUBRqVp/T/r4fecxIqxdk/2sGBRERDU0VYCJRCK4ODnAxckBD/gY31+rFfDHmSx8+r/jiOjzIHakpKNLoFeThAXvGUlEZAVOX8rDZ/F/4u0XHsWYJ9pj1rgeWPjNEZy8kGvy12ZQEBFZgYZOiZkaTz0REVkBc/Z0OKIgIqIGmTQotm/fjiFDhmDw4MFYt25dre1nz55FdHQ0wsPDMXv2bFRV1V6Tn4iIzMtkQZGdnY1ly5bh+++/x9atW/G///0PFy5cMNgnJiYGc+bMwa5duyAIAuLj401VDhER3SWTBUVKSgp69eoFDw8PODk5ITw8HDt37tRvv3btGlQqFR5++GEAQHR0tMF2IiKyDCZrZufk5MDb+3aTxcfHBydPnqx3u7e3N7Kzsxt1bI1Gt9RxVlbWfaqWiKj5q/7MrP4MbSyTBYVWqzVY8lcQBIPHxrY3JDdXd93w888/f5+qJSKyHbm5uVAoFI3e32RB4efnhyNHjugf5+bmwsfHx2B79Qc+AOTl5Rlsb0inTp2wbt06eHt7Qyy2reV+iYjulkajQW5uLjp16nRH32eyoOjduzc+++wz5Ofnw9HREbt378b8+fP121u3bg2pVIqjR4+ie/fu2LZtG/r169eoY8tkMvToYbs3ESEiult3MpKoJhKEuu6We39s374dX331FSorKzF8+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/7f48KFC81djt6qVasQHh6OoUOHYuXKlU33woIN+fPPP4XIyEihY8eOQkZGhrnL0UtOThZGjBghVFRUCGq1Whg3bpywe/duc5clHDp0SBg5cqRQWVkplJeXCwMGDBAuXrxo7rIEQRCElJQUoWfPnsKsWbPMXYqeVqsV+vbtK1RWVpq7FANXrlwR+vbtK2RmZgpqtVoYNWqUsH//fnOXZeDcuXNCWFiYcOPGDXOXIpSVlQmPPvqocOPGDaGyslIYPny4kJycbO6yhOTkZCEyMlIoLi4WqqqqhMmTJwu7du1qkte2qRFFfHw85s6d2+ilQpqKt7c33nrrLTg4OMDe3h4BAQG4fv26ucvCY489hm+++QYSiQQ3btyARqOBk5OTucvCzZs3sWzZMkyZMsXcpRi4dOkSAGDChAkYNmwYvvvuOzNXpLNnzx4MGTIEfn5+sLe3x7Jly9C1a1dzl2Xgvffew4wZMyCXy81dCjQaDbRaLcrLy1FVVYWqqipIpVJzl4UzZ86gb9++cHFxgVgsxuOPP469e/c2yWvbVFAsWLDAIpf+CAoK0i+3np6ejh07diA0NNTMVenY29tj+fLliIiIQEhICHx9fc1dEubMmYMZM2bAzc3N3KUYKCoqQkhICD7//HOsXbsWGzZsQHJysrnLwuXLl6HRaDBlyhRERUXh+++/h7u7u7nL0ktJSYFKpcKTTz5p7lIAAC4uLvi///s/PPnkkwgNDUXr1q3xyCOPmLssdOzYEUlJSbh58yYqKiqQmJiIvLy8JnltmwoKS3f+/HlMmDABb775Jvz9/c1djt706dNx8OBBZGZmmv3mUhs3bkTLli0REhJi1jrq0q1bNyxatAiurq6Qy+UYPnw4Dhw4YO6yoNFocPDgQXz44Yf43//+h5MnTyIhIcHcZelt2LABL774ornL0EtNTcXmzZvxyy+/4LfffoOdnR1Wr15t7rIQEhKC6OhojB07FhMnTkT37t1hb2/fJK/NoLAQR48exfjx4/H666/j6aefNnc5AICLFy/i7NmzAABHR0cMHjwYaWlpZq3p559/RnJyMqKiorB8+XIkJibiww8/NGtN1Y4cOYKDBw/qHwuCAInEZOtuNpqXlxdCQkIgl8shk8kwaNAgg3vDmJNarcbhw4cxcOBAc5eil5SUhJCQELRo0QIODg6Ijo7GH3/8Ye6yUFJSgsGDB2P79u349ttv4eDggDZt2jTJazMoLEBmZiamTZuGxYsXIyIiwtzl6F29ehWxsbFQq9VQq9XYt28funfvbtaa1qxZgx9//BHbtm3D9OnTMXDgQLzzzjtmralacXExFi1ahIqKCpSUlCAhIQFhYWHmLgsDBgxAUlISioqKoNFo8Ntvv6Fjx47mLgsAkJaWBn9/f4vofVVTKpVISUlBWVkZBEFAYmIiOnfubO6ycPXqVbzyyiuoqqpCcXExNm3a1GSn68z/6w5h9erVqKiowMcff6x/buTIkRg1apQZqwJCQ0Nx8uRJPPXUUxCLxRg8eLBFBZmlGTBgAE6cOIGnnnoKWq0Wo0ePRrdu3cxdFrp27YqJEydi9OjRqKysRJ8+ffDMM8+YuywAQEZGBvz8/MxdhoG+ffvizJkziI6Ohr29PTp37oyXX37Z3GVBqVRi8ODBGDZsGDQaDcaPH99kv7hx9VgiImoQTz0REVGDGBRERNQgBgURETWIQUFERA1iUBARUYMYFET3yaFDhxAZGWnuMojuOwYFERE1iEFBZAJHjhxB//79cezYMXOXQnTPODOb6D77/fff8e677+LLL7+EUqk0dzlE94wjCqL7KCsrC1OmTMGgQYMYEtRsMCiI7iOxWIyvv/4aCQkJFnMbVKJ7xaAguo+8vb3xyCOPYNasWXjzzTdRXl5u7pKI7hmDgsgEnn76aTz44IMGKwITWSuuHktERA3iiIKIiBrEoCAiogYxKIiIqEEMCiIiahCDgoiIGsSgICKiBjEoiIioQQwKIiJq0P8HWDW8RqD0dl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6091556-2F90-4B03-9D36-A6E5D1A93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7406588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降维概述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B909E5-5184-4BAD-8B95-F37191D55B3E}"/>
              </a:ext>
            </a:extLst>
          </p:cNvPr>
          <p:cNvSpPr txBox="1"/>
          <p:nvPr/>
        </p:nvSpPr>
        <p:spPr>
          <a:xfrm>
            <a:off x="668338" y="1609999"/>
            <a:ext cx="529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减少冗余特征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A48B5C-CAB0-4141-8925-384DBF23308C}"/>
                  </a:ext>
                </a:extLst>
              </p:cNvPr>
              <p:cNvSpPr txBox="1"/>
              <p:nvPr/>
            </p:nvSpPr>
            <p:spPr>
              <a:xfrm>
                <a:off x="668338" y="2227950"/>
                <a:ext cx="8924424" cy="3346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假设我们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有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两个特征：</a:t>
                </a:r>
                <a:endParaRPr lang="en-US" altLang="zh-CN" sz="2400" kern="100" dirty="0">
                  <a:effectLst/>
                  <a:latin typeface="+mj-ea"/>
                  <a:ea typeface="+mj-ea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latin typeface="+mj-ea"/>
                    <a:ea typeface="+mj-ea"/>
                  </a:rPr>
                  <a:t>: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长度用厘米表示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的身高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：是用英寸表示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的身高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这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两个分开的特征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，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实际上表示的内容相同，这样其实可以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减少数据到一维，只有一</a:t>
                </a:r>
                <a:r>
                  <a:rPr lang="zh-CN" altLang="en-US" sz="2400" kern="100" dirty="0">
                    <a:effectLst/>
                    <a:latin typeface="+mj-ea"/>
                    <a:ea typeface="+mj-ea"/>
                  </a:rPr>
                  <a:t>个特征表示身高就够了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</a:rPr>
                  <a:t>。</a:t>
                </a:r>
                <a:endParaRPr lang="en-US" altLang="zh-CN" sz="2400" kern="100" dirty="0">
                  <a:effectLst/>
                  <a:latin typeface="+mj-ea"/>
                  <a:ea typeface="+mj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kern="100" dirty="0">
                    <a:latin typeface="+mj-ea"/>
                    <a:ea typeface="+mj-ea"/>
                  </a:rPr>
                  <a:t>很多特征具有</a:t>
                </a:r>
                <a:r>
                  <a:rPr lang="zh-CN" altLang="en-US" b="1" kern="100" dirty="0">
                    <a:latin typeface="+mj-ea"/>
                    <a:ea typeface="+mj-ea"/>
                  </a:rPr>
                  <a:t>线性关系</a:t>
                </a:r>
                <a:r>
                  <a:rPr lang="zh-CN" altLang="en-US" kern="100" dirty="0">
                    <a:latin typeface="+mj-ea"/>
                    <a:ea typeface="+mj-ea"/>
                  </a:rPr>
                  <a:t>，具有线性关系的特征很多都是冗余的特征，去掉冗余特征对机器学习的计算结果不会有影响。</a:t>
                </a:r>
                <a:endParaRPr lang="zh-CN" altLang="zh-CN" sz="2400" kern="100" dirty="0">
                  <a:effectLst/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A48B5C-CAB0-4141-8925-384DBF233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2227950"/>
                <a:ext cx="8924424" cy="3346237"/>
              </a:xfrm>
              <a:prstGeom prst="rect">
                <a:avLst/>
              </a:prstGeom>
              <a:blipFill>
                <a:blip r:embed="rId2"/>
                <a:stretch>
                  <a:fillRect l="-1093" r="-1025" b="-3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9566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46"/>
  <p:tag name="KSO_WM_UNIT_TYPE" val="f"/>
  <p:tag name="KSO_WM_UNIT_INDEX" val="1"/>
  <p:tag name="KSO_WM_UNIT_ID" val="custom160546_13*f*1"/>
  <p:tag name="KSO_WM_UNIT_CLEAR" val="1"/>
  <p:tag name="KSO_WM_UNIT_LAYERLEVEL" val="1"/>
  <p:tag name="KSO_WM_UNIT_VALUE" val="462"/>
  <p:tag name="KSO_WM_UNIT_HIGHLIGHT" val="0"/>
  <p:tag name="KSO_WM_UNIT_COMPATIBLE" val="0"/>
  <p:tag name="KSO_WM_UNIT_PRESET_TEXT_INDEX" val="4"/>
  <p:tag name="KSO_WM_UNIT_PRESET_TEXT_LEN" val="220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16853</TotalTime>
  <Words>4680</Words>
  <Application>Microsoft Macintosh PowerPoint</Application>
  <PresentationFormat>宽屏</PresentationFormat>
  <Paragraphs>397</Paragraphs>
  <Slides>50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-apple-system</vt:lpstr>
      <vt:lpstr>Microsoft YaHei</vt:lpstr>
      <vt:lpstr>Microsoft YaHei</vt:lpstr>
      <vt:lpstr>inherit</vt:lpstr>
      <vt:lpstr>PingFang SC</vt:lpstr>
      <vt:lpstr>Arial</vt:lpstr>
      <vt:lpstr>Cambria</vt:lpstr>
      <vt:lpstr>Cambria Math</vt:lpstr>
      <vt:lpstr>Consolas</vt:lpstr>
      <vt:lpstr>Impact</vt:lpstr>
      <vt:lpstr>Times New Roman</vt:lpstr>
      <vt:lpstr>默认设计模板</vt:lpstr>
      <vt:lpstr>Equation.3</vt:lpstr>
      <vt:lpstr>机器学习-降维  </vt:lpstr>
      <vt:lpstr>本章目录</vt:lpstr>
      <vt:lpstr>1.降维概述</vt:lpstr>
      <vt:lpstr>1.降维概述</vt:lpstr>
      <vt:lpstr>1.降维概述</vt:lpstr>
      <vt:lpstr>1.降维概述</vt:lpstr>
      <vt:lpstr>1.降维概述</vt:lpstr>
      <vt:lpstr>1.降维概述</vt:lpstr>
      <vt:lpstr>1.降维概述</vt:lpstr>
      <vt:lpstr>1.降维概述</vt:lpstr>
      <vt:lpstr>1.降维概述</vt:lpstr>
      <vt:lpstr>1.降维概述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2.SVD(奇异值分解)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3.PCA(主成分分析)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黄海广</dc:creator>
  <cp:lastModifiedBy>YuYunlong</cp:lastModifiedBy>
  <cp:revision>3318</cp:revision>
  <cp:lastPrinted>2018-06-09T17:02:00Z</cp:lastPrinted>
  <dcterms:created xsi:type="dcterms:W3CDTF">2016-05-18T20:32:00Z</dcterms:created>
  <dcterms:modified xsi:type="dcterms:W3CDTF">2023-07-04T12:18:34Z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